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325" r:id="rId3"/>
    <p:sldId id="258" r:id="rId4"/>
    <p:sldId id="259" r:id="rId5"/>
    <p:sldId id="260" r:id="rId6"/>
    <p:sldId id="261" r:id="rId7"/>
    <p:sldId id="262" r:id="rId8"/>
    <p:sldId id="263" r:id="rId9"/>
    <p:sldId id="264" r:id="rId10"/>
    <p:sldId id="265" r:id="rId11"/>
    <p:sldId id="286" r:id="rId12"/>
    <p:sldId id="287" r:id="rId13"/>
    <p:sldId id="327" r:id="rId14"/>
    <p:sldId id="326" r:id="rId15"/>
    <p:sldId id="328" r:id="rId16"/>
    <p:sldId id="329" r:id="rId17"/>
    <p:sldId id="330" r:id="rId18"/>
    <p:sldId id="331" r:id="rId19"/>
    <p:sldId id="332" r:id="rId20"/>
    <p:sldId id="333" r:id="rId21"/>
    <p:sldId id="341" r:id="rId22"/>
    <p:sldId id="342" r:id="rId23"/>
    <p:sldId id="343" r:id="rId24"/>
    <p:sldId id="344" r:id="rId25"/>
    <p:sldId id="345" r:id="rId26"/>
    <p:sldId id="346" r:id="rId27"/>
    <p:sldId id="347" r:id="rId28"/>
    <p:sldId id="294" r:id="rId29"/>
    <p:sldId id="335" r:id="rId30"/>
    <p:sldId id="293" r:id="rId31"/>
    <p:sldId id="339" r:id="rId32"/>
    <p:sldId id="334" r:id="rId33"/>
    <p:sldId id="291" r:id="rId34"/>
    <p:sldId id="300" r:id="rId35"/>
    <p:sldId id="340"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1BD0F-519D-A730-590C-048942778093}" name="Marijn Bierhof" initials="MB" userId="5ddc64681775ba19" providerId="Windows Live"/>
  <p188:author id="{23C9C10F-2E41-A040-2E53-F99D5F5A6020}" name="Bakkers, Ellen" initials="BE" userId="S::ellen.bakkers@duo.nl::b323713a-9409-4c39-8b4c-ff46f6a44f29" providerId="AD"/>
  <p188:author id="{DB00331C-6C6A-23C0-D4F7-AFA7D73FE5EB}" name="Holt, Ge van 't" initials="HGv'" userId="S::ge.vantholt@duo.nl::91e7a4df-e9a7-4ab1-9f89-44d0d8da66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7" autoAdjust="0"/>
    <p:restoredTop sz="52869" autoAdjust="0"/>
  </p:normalViewPr>
  <p:slideViewPr>
    <p:cSldViewPr snapToGrid="0">
      <p:cViewPr varScale="1">
        <p:scale>
          <a:sx n="45" d="100"/>
          <a:sy n="45" d="100"/>
        </p:scale>
        <p:origin x="2155" y="38"/>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4-12-2023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Studiefinanciering</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Dat</a:t>
            </a:r>
            <a:r>
              <a:rPr lang="en-GB" sz="1200" b="1" i="0" u="none" strike="noStrike" cap="none">
                <a:solidFill>
                  <a:schemeClr val="dk1"/>
                </a:solidFill>
                <a:effectLst/>
                <a:latin typeface="Calibri"/>
                <a:ea typeface="Calibri"/>
                <a:cs typeface="Calibri"/>
                <a:sym typeface="Calibri"/>
              </a:rPr>
              <a:t> regel je zo!</a:t>
            </a:r>
          </a:p>
          <a:p>
            <a:br>
              <a:rPr lang="en-GB" sz="1200" b="0" i="0" u="none" strike="noStrike" cap="none">
                <a:solidFill>
                  <a:schemeClr val="dk1"/>
                </a:solidFill>
                <a:effectLst/>
                <a:latin typeface="Calibri"/>
                <a:ea typeface="Calibri"/>
                <a:cs typeface="Calibri"/>
                <a:sym typeface="Calibri"/>
              </a:rPr>
            </a:br>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Korte </a:t>
            </a:r>
            <a:r>
              <a:rPr lang="en-GB" sz="1200" b="1" i="0" u="none" strike="noStrike" cap="none" err="1">
                <a:solidFill>
                  <a:schemeClr val="dk1"/>
                </a:solidFill>
                <a:effectLst/>
                <a:latin typeface="Calibri"/>
                <a:ea typeface="Calibri"/>
                <a:cs typeface="Calibri"/>
                <a:sym typeface="Calibri"/>
              </a:rPr>
              <a:t>lesomschrijving</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Op het </a:t>
            </a:r>
            <a:r>
              <a:rPr lang="en-GB" sz="1200" b="0" i="0" u="none" strike="noStrike" cap="none" err="1">
                <a:solidFill>
                  <a:schemeClr val="dk1"/>
                </a:solidFill>
                <a:effectLst/>
                <a:latin typeface="Calibri"/>
                <a:ea typeface="Calibri"/>
                <a:cs typeface="Calibri"/>
                <a:sym typeface="Calibri"/>
              </a:rPr>
              <a:t>mbo</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meeste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recht</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mbo-opleiding</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niveau</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4 is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prestatiebeurs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ook</a:t>
            </a:r>
            <a:r>
              <a:rPr lang="en-GB" sz="1200" b="0" i="0" u="none" strike="noStrike" cap="none">
                <a:solidFill>
                  <a:schemeClr val="dk1"/>
                </a:solidFill>
                <a:effectLst/>
                <a:latin typeface="Calibri"/>
                <a:ea typeface="Calibri"/>
                <a:cs typeface="Calibri"/>
                <a:sym typeface="Calibri"/>
              </a:rPr>
              <a:t> </a:t>
            </a:r>
            <a:r>
              <a:rPr lang="en-GB" sz="1200" b="0" i="0" u="sng" strike="noStrike" cap="none" err="1">
                <a:solidFill>
                  <a:schemeClr val="dk1"/>
                </a:solidFill>
                <a:effectLst/>
                <a:latin typeface="Calibri"/>
                <a:ea typeface="Calibri"/>
                <a:cs typeface="Calibri"/>
                <a:sym typeface="Calibri"/>
              </a:rPr>
              <a:t>bit.ly</a:t>
            </a:r>
            <a:r>
              <a:rPr lang="en-GB" sz="1200" b="0" i="0" u="sng" strike="noStrike" cap="none">
                <a:solidFill>
                  <a:schemeClr val="dk1"/>
                </a:solidFill>
                <a:effectLst/>
                <a:latin typeface="Calibri"/>
                <a:ea typeface="Calibri"/>
                <a:cs typeface="Calibri"/>
                <a:sym typeface="Calibri"/>
              </a:rPr>
              <a:t>/2GD3a7v</a:t>
            </a:r>
            <a:r>
              <a:rPr lang="en-GB" sz="1200" b="0" i="0" u="none" strike="noStrike" cap="none">
                <a:solidFill>
                  <a:schemeClr val="dk1"/>
                </a:solidFill>
                <a:effectLst/>
                <a:latin typeface="Calibri"/>
                <a:ea typeface="Calibri"/>
                <a:cs typeface="Calibri"/>
                <a:sym typeface="Calibri"/>
              </a:rPr>
              <a:t>. </a:t>
            </a:r>
          </a:p>
          <a:p>
            <a:r>
              <a:rPr lang="en-GB" sz="1200" b="0" i="0" u="none" strike="noStrike" cap="none" err="1">
                <a:solidFill>
                  <a:schemeClr val="dk1"/>
                </a:solidFill>
                <a:effectLst/>
                <a:latin typeface="Calibri"/>
                <a:ea typeface="Calibri"/>
                <a:cs typeface="Calibri"/>
                <a:sym typeface="Calibri"/>
              </a:rPr>
              <a:t>Deze</a:t>
            </a:r>
            <a:r>
              <a:rPr lang="en-GB" sz="1200" b="0" i="0" u="none" strike="noStrike" cap="none">
                <a:solidFill>
                  <a:schemeClr val="dk1"/>
                </a:solidFill>
                <a:effectLst/>
                <a:latin typeface="Calibri"/>
                <a:ea typeface="Calibri"/>
                <a:cs typeface="Calibri"/>
                <a:sym typeface="Calibri"/>
              </a:rPr>
              <a:t> les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is </a:t>
            </a:r>
            <a:r>
              <a:rPr lang="en-GB" sz="1200" b="0" i="0" u="none" strike="noStrike" cap="none" err="1">
                <a:solidFill>
                  <a:schemeClr val="dk1"/>
                </a:solidFill>
                <a:effectLst/>
                <a:latin typeface="Calibri"/>
                <a:ea typeface="Calibri"/>
                <a:cs typeface="Calibri"/>
                <a:sym typeface="Calibri"/>
              </a:rPr>
              <a:t>gericht</a:t>
            </a:r>
            <a:r>
              <a:rPr lang="en-GB" sz="1200" b="0" i="0" u="none" strike="noStrike" cap="none">
                <a:solidFill>
                  <a:schemeClr val="dk1"/>
                </a:solidFill>
                <a:effectLst/>
                <a:latin typeface="Calibri"/>
                <a:ea typeface="Calibri"/>
                <a:cs typeface="Calibri"/>
                <a:sym typeface="Calibri"/>
              </a:rPr>
              <a:t> op ‘empowerment’ van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op het </a:t>
            </a:r>
            <a:r>
              <a:rPr lang="en-GB" sz="1200" b="0" i="0" u="none" strike="noStrike" cap="none" err="1">
                <a:solidFill>
                  <a:schemeClr val="dk1"/>
                </a:solidFill>
                <a:effectLst/>
                <a:latin typeface="Calibri"/>
                <a:ea typeface="Calibri"/>
                <a:cs typeface="Calibri"/>
                <a:sym typeface="Calibri"/>
              </a:rPr>
              <a:t>gebied</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krijgen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kennis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vaardigheid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verantwoordelijkheid</a:t>
            </a:r>
            <a:r>
              <a:rPr lang="en-GB" sz="1200" b="0" i="0" u="none" strike="noStrike" cap="none">
                <a:solidFill>
                  <a:schemeClr val="dk1"/>
                </a:solidFill>
                <a:effectLst/>
                <a:latin typeface="Calibri"/>
                <a:ea typeface="Calibri"/>
                <a:cs typeface="Calibri"/>
                <a:sym typeface="Calibri"/>
              </a:rPr>
              <a:t> om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goed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regelen</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De focus </a:t>
            </a:r>
            <a:r>
              <a:rPr lang="en-GB" sz="1200" b="0" i="0" u="none" strike="noStrike" cap="none" err="1">
                <a:solidFill>
                  <a:schemeClr val="dk1"/>
                </a:solidFill>
                <a:effectLst/>
                <a:latin typeface="Calibri"/>
                <a:ea typeface="Calibri"/>
                <a:cs typeface="Calibri"/>
                <a:sym typeface="Calibri"/>
              </a:rPr>
              <a:t>ligt</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heb</a:t>
            </a:r>
            <a:r>
              <a:rPr lang="en-GB" sz="1200" b="0" i="0" u="none" strike="noStrike" cap="none">
                <a:solidFill>
                  <a:schemeClr val="dk1"/>
                </a:solidFill>
                <a:effectLst/>
                <a:latin typeface="Calibri"/>
                <a:ea typeface="Calibri"/>
                <a:cs typeface="Calibri"/>
                <a:sym typeface="Calibri"/>
              </a:rPr>
              <a:t> je nu </a:t>
            </a:r>
            <a:r>
              <a:rPr lang="en-GB" sz="1200" b="0" i="0" u="none" strike="noStrike" cap="none" err="1">
                <a:solidFill>
                  <a:schemeClr val="dk1"/>
                </a:solidFill>
                <a:effectLst/>
                <a:latin typeface="Calibri"/>
                <a:ea typeface="Calibri"/>
                <a:cs typeface="Calibri"/>
                <a:sym typeface="Calibri"/>
              </a:rPr>
              <a:t>recht</a:t>
            </a:r>
            <a:r>
              <a:rPr lang="en-GB" sz="1200" b="0" i="0" u="none" strike="noStrike" cap="none">
                <a:solidFill>
                  <a:schemeClr val="dk1"/>
                </a:solidFill>
                <a:effectLst/>
                <a:latin typeface="Calibri"/>
                <a:ea typeface="Calibri"/>
                <a:cs typeface="Calibri"/>
                <a:sym typeface="Calibri"/>
              </a:rPr>
              <a:t> op?’, maar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kijken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ook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alvast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vooruit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krijgen</a:t>
            </a:r>
            <a:r>
              <a:rPr lang="en-GB" sz="1200" b="0" i="0" u="none" strike="noStrike" cap="none">
                <a:solidFill>
                  <a:schemeClr val="dk1"/>
                </a:solidFill>
                <a:effectLst/>
                <a:latin typeface="Calibri"/>
                <a:ea typeface="Calibri"/>
                <a:cs typeface="Calibri"/>
                <a:sym typeface="Calibri"/>
              </a:rPr>
              <a:t> ze mee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als</a:t>
            </a:r>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doorstromen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naar</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hbo</a:t>
            </a:r>
            <a:r>
              <a:rPr lang="en-GB" sz="1200" b="0" i="0" u="none" strike="noStrike" cap="none">
                <a:solidFill>
                  <a:schemeClr val="dk1"/>
                </a:solidFill>
                <a:effectLst/>
                <a:latin typeface="Calibri"/>
                <a:ea typeface="Calibri"/>
                <a:cs typeface="Calibri"/>
                <a:sym typeface="Calibri"/>
              </a:rPr>
              <a:t>.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Leerdoelen</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einde</a:t>
            </a:r>
            <a:r>
              <a:rPr lang="en-GB" sz="1200" b="0" i="0" u="none" strike="noStrike" cap="none">
                <a:solidFill>
                  <a:schemeClr val="dk1"/>
                </a:solidFill>
                <a:effectLst/>
                <a:latin typeface="Calibri"/>
                <a:ea typeface="Calibri"/>
                <a:cs typeface="Calibri"/>
                <a:sym typeface="Calibri"/>
              </a:rPr>
              <a:t> van de les </a:t>
            </a:r>
            <a:r>
              <a:rPr lang="en-GB" sz="1200" b="0" i="0" u="none" strike="noStrike" cap="none" err="1">
                <a:solidFill>
                  <a:schemeClr val="dk1"/>
                </a:solidFill>
                <a:effectLst/>
                <a:latin typeface="Calibri"/>
                <a:ea typeface="Calibri"/>
                <a:cs typeface="Calibri"/>
                <a:sym typeface="Calibri"/>
              </a:rPr>
              <a:t>heeft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bereikt</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welke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onderdelen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mbo</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niveau</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4 </a:t>
            </a:r>
            <a:r>
              <a:rPr lang="en-GB" sz="1200" b="0" i="0" u="none" strike="noStrike" cap="none" err="1">
                <a:solidFill>
                  <a:schemeClr val="dk1"/>
                </a:solidFill>
                <a:effectLst/>
                <a:latin typeface="Calibri"/>
                <a:ea typeface="Calibri"/>
                <a:cs typeface="Calibri"/>
                <a:sym typeface="Calibri"/>
              </a:rPr>
              <a:t>bestaat</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hoe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kan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aanvragen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stoppen</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Mijn</a:t>
            </a:r>
            <a:r>
              <a:rPr lang="en-GB" sz="1200" b="0" i="0" u="none" strike="noStrike" cap="none">
                <a:solidFill>
                  <a:schemeClr val="dk1"/>
                </a:solidFill>
                <a:effectLst/>
                <a:latin typeface="Calibri"/>
                <a:ea typeface="Calibri"/>
                <a:cs typeface="Calibri"/>
                <a:sym typeface="Calibri"/>
              </a:rPr>
              <a:t> DUO;</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wat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kan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krijgen</a:t>
            </a:r>
            <a:r>
              <a:rPr lang="en-GB" sz="1200" b="0" i="0" u="none" strike="noStrike" cap="none">
                <a:solidFill>
                  <a:schemeClr val="dk1"/>
                </a:solidFill>
                <a:effectLst/>
                <a:latin typeface="Calibri"/>
                <a:ea typeface="Calibri"/>
                <a:cs typeface="Calibri"/>
                <a:sym typeface="Calibri"/>
              </a:rPr>
              <a:t>, maar </a:t>
            </a:r>
            <a:r>
              <a:rPr lang="en-GB" sz="1200" b="0" i="0" u="none" strike="noStrike" cap="none" err="1">
                <a:solidFill>
                  <a:schemeClr val="dk1"/>
                </a:solidFill>
                <a:effectLst/>
                <a:latin typeface="Calibri"/>
                <a:ea typeface="Calibri"/>
                <a:cs typeface="Calibri"/>
                <a:sym typeface="Calibri"/>
              </a:rPr>
              <a:t>ook</a:t>
            </a:r>
            <a:r>
              <a:rPr lang="en-GB" sz="1200" b="0" i="0" u="none" strike="noStrike" cap="none">
                <a:solidFill>
                  <a:schemeClr val="dk1"/>
                </a:solidFill>
                <a:effectLst/>
                <a:latin typeface="Calibri"/>
                <a:ea typeface="Calibri"/>
                <a:cs typeface="Calibri"/>
                <a:sym typeface="Calibri"/>
              </a:rPr>
              <a:t> wat </a:t>
            </a:r>
            <a:r>
              <a:rPr lang="en-GB" sz="1200" b="0" i="0" u="none" strike="noStrike" cap="none" err="1">
                <a:solidFill>
                  <a:schemeClr val="dk1"/>
                </a:solidFill>
                <a:effectLst/>
                <a:latin typeface="Calibri"/>
                <a:ea typeface="Calibri"/>
                <a:cs typeface="Calibri"/>
                <a:sym typeface="Calibri"/>
              </a:rPr>
              <a:t>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terug</a:t>
            </a:r>
            <a:r>
              <a:rPr lang="en-GB" sz="1200" b="0" i="0" u="none" strike="noStrike" cap="none">
                <a:solidFill>
                  <a:schemeClr val="dk1"/>
                </a:solidFill>
                <a:effectLst/>
                <a:latin typeface="Calibri"/>
                <a:ea typeface="Calibri"/>
                <a:cs typeface="Calibri"/>
                <a:sym typeface="Calibri"/>
              </a:rPr>
              <a:t>)</a:t>
            </a:r>
            <a:r>
              <a:rPr lang="en-GB" sz="1200" b="0" i="0" u="none" strike="noStrike" cap="none" err="1">
                <a:solidFill>
                  <a:schemeClr val="dk1"/>
                </a:solidFill>
                <a:effectLst/>
                <a:latin typeface="Calibri"/>
                <a:ea typeface="Calibri"/>
                <a:cs typeface="Calibri"/>
                <a:sym typeface="Calibri"/>
              </a:rPr>
              <a:t>betalen</a:t>
            </a:r>
            <a:r>
              <a:rPr lang="en-GB" sz="1200" b="0" i="0" u="none" strike="noStrike" cap="none">
                <a:solidFill>
                  <a:schemeClr val="dk1"/>
                </a:solidFill>
                <a:effectLst/>
                <a:latin typeface="Calibri"/>
                <a:ea typeface="Calibri"/>
                <a:cs typeface="Calibri"/>
                <a:sym typeface="Calibri"/>
              </a:rPr>
              <a:t>.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Tijd</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In de les </a:t>
            </a:r>
            <a:r>
              <a:rPr lang="en-GB" sz="1200" b="0" i="0" u="none" strike="noStrike" cap="none" err="1">
                <a:solidFill>
                  <a:schemeClr val="dk1"/>
                </a:solidFill>
                <a:effectLst/>
                <a:latin typeface="Calibri"/>
                <a:ea typeface="Calibri"/>
                <a:cs typeface="Calibri"/>
                <a:sym typeface="Calibri"/>
              </a:rPr>
              <a:t>komen</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belangrijke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onderwerpen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bod.</a:t>
            </a:r>
          </a:p>
          <a:p>
            <a:r>
              <a:rPr lang="en-GB" sz="1200" b="0" i="0" u="none" strike="noStrike" cap="none">
                <a:solidFill>
                  <a:schemeClr val="dk1"/>
                </a:solidFill>
                <a:effectLst/>
                <a:latin typeface="Calibri"/>
                <a:ea typeface="Calibri"/>
                <a:cs typeface="Calibri"/>
                <a:sym typeface="Calibri"/>
              </a:rPr>
              <a:t>• Wat is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aanvragen</a:t>
            </a:r>
            <a:r>
              <a:rPr lang="en-GB" sz="1200" b="0" i="0" u="none" strike="noStrike" cap="none">
                <a:solidFill>
                  <a:schemeClr val="dk1"/>
                </a:solidFill>
                <a:effectLst/>
                <a:latin typeface="Calibri"/>
                <a:ea typeface="Calibri"/>
                <a:cs typeface="Calibri"/>
                <a:sym typeface="Calibri"/>
              </a:rPr>
              <a:t> via </a:t>
            </a:r>
            <a:r>
              <a:rPr lang="en-GB" sz="1200" b="0" i="0" u="none" strike="noStrike" cap="none" err="1">
                <a:solidFill>
                  <a:schemeClr val="dk1"/>
                </a:solidFill>
                <a:effectLst/>
                <a:latin typeface="Calibri"/>
                <a:ea typeface="Calibri"/>
                <a:cs typeface="Calibri"/>
                <a:sym typeface="Calibri"/>
              </a:rPr>
              <a:t>Mijn</a:t>
            </a:r>
            <a:r>
              <a:rPr lang="en-GB" sz="1200" b="0" i="0" u="none" strike="noStrike" cap="none">
                <a:solidFill>
                  <a:schemeClr val="dk1"/>
                </a:solidFill>
                <a:effectLst/>
                <a:latin typeface="Calibri"/>
                <a:ea typeface="Calibri"/>
                <a:cs typeface="Calibri"/>
                <a:sym typeface="Calibri"/>
              </a:rPr>
              <a:t> DUO</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Doorstuderen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hbo</a:t>
            </a:r>
            <a:endParaRPr lang="en-GB" sz="1200" b="0"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Je </a:t>
            </a:r>
            <a:r>
              <a:rPr lang="en-GB" sz="1200" b="0" i="0" u="none" strike="noStrike" cap="none" err="1">
                <a:solidFill>
                  <a:schemeClr val="dk1"/>
                </a:solidFill>
                <a:effectLst/>
                <a:latin typeface="Calibri"/>
                <a:ea typeface="Calibri"/>
                <a:cs typeface="Calibri"/>
                <a:sym typeface="Calibri"/>
              </a:rPr>
              <a:t>kunt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kiezen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welke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onderwerpen</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bespreekt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combineert</a:t>
            </a:r>
            <a:r>
              <a:rPr lang="en-GB" sz="1200" b="0" i="0" u="none" strike="noStrike" cap="none">
                <a:solidFill>
                  <a:schemeClr val="dk1"/>
                </a:solidFill>
                <a:effectLst/>
                <a:latin typeface="Calibri"/>
                <a:ea typeface="Calibri"/>
                <a:cs typeface="Calibri"/>
                <a:sym typeface="Calibri"/>
              </a:rPr>
              <a:t> tot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lespakket</a:t>
            </a:r>
            <a:r>
              <a:rPr lang="en-GB" sz="1200" b="0" i="0" u="none" strike="noStrike" cap="none">
                <a:solidFill>
                  <a:schemeClr val="dk1"/>
                </a:solidFill>
                <a:effectLst/>
                <a:latin typeface="Calibri"/>
                <a:ea typeface="Calibri"/>
                <a:cs typeface="Calibri"/>
                <a:sym typeface="Calibri"/>
              </a:rPr>
              <a:t>. Per </a:t>
            </a:r>
            <a:r>
              <a:rPr lang="en-GB" sz="1200" b="0" i="0" u="none" strike="noStrike" cap="none" err="1">
                <a:solidFill>
                  <a:schemeClr val="dk1"/>
                </a:solidFill>
                <a:effectLst/>
                <a:latin typeface="Calibri"/>
                <a:ea typeface="Calibri"/>
                <a:cs typeface="Calibri"/>
                <a:sym typeface="Calibri"/>
              </a:rPr>
              <a:t>onderdeel</a:t>
            </a:r>
            <a:r>
              <a:rPr lang="en-GB" sz="1200" b="0" i="0" u="none" strike="noStrike" cap="none">
                <a:solidFill>
                  <a:schemeClr val="dk1"/>
                </a:solidFill>
                <a:effectLst/>
                <a:latin typeface="Calibri"/>
                <a:ea typeface="Calibri"/>
                <a:cs typeface="Calibri"/>
                <a:sym typeface="Calibri"/>
              </a:rPr>
              <a:t> in het </a:t>
            </a:r>
            <a:r>
              <a:rPr lang="en-GB" sz="1200" b="0" i="0" u="none" strike="noStrike" cap="none" err="1">
                <a:solidFill>
                  <a:schemeClr val="dk1"/>
                </a:solidFill>
                <a:effectLst/>
                <a:latin typeface="Calibri"/>
                <a:ea typeface="Calibri"/>
                <a:cs typeface="Calibri"/>
                <a:sym typeface="Calibri"/>
              </a:rPr>
              <a:t>lesplan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tijdsduur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aangegeven</a:t>
            </a:r>
            <a:r>
              <a:rPr lang="en-GB" sz="1200" b="0" i="0" u="none" strike="noStrike" cap="none">
                <a:solidFill>
                  <a:schemeClr val="dk1"/>
                </a:solidFill>
                <a:effectLst/>
                <a:latin typeface="Calibri"/>
                <a:ea typeface="Calibri"/>
                <a:cs typeface="Calibri"/>
                <a:sym typeface="Calibri"/>
              </a:rPr>
              <a:t>.</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291218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u="none" strike="noStrike" cap="none">
                <a:solidFill>
                  <a:schemeClr val="dk1"/>
                </a:solidFill>
                <a:effectLst/>
                <a:latin typeface="RijksoverheidSansHeadingTT" panose="020B0503040202060203" pitchFamily="34" charset="0"/>
                <a:ea typeface="Calibri"/>
                <a:cs typeface="Calibri"/>
                <a:sym typeface="Calibri"/>
              </a:rPr>
              <a:t>Wat is studiefinanciering? (5 minuten)</a:t>
            </a:r>
            <a:endParaRPr lang="nl-NL" sz="1200" b="0" i="0" u="none" strike="noStrike" cap="none">
              <a:solidFill>
                <a:schemeClr val="dk1"/>
              </a:solidFill>
              <a:effectLst/>
              <a:latin typeface="RijksoverheidSansHeadingTT" panose="020B0503040202060203" pitchFamily="34" charset="0"/>
              <a:ea typeface="Calibri"/>
              <a:cs typeface="Calibri"/>
              <a:sym typeface="Calibri"/>
            </a:endParaRPr>
          </a:p>
          <a:p>
            <a:r>
              <a:rPr lang="nl-NL" sz="1200" b="1" i="0" u="none" strike="noStrike" cap="none">
                <a:solidFill>
                  <a:schemeClr val="dk1"/>
                </a:solidFill>
                <a:effectLst/>
                <a:latin typeface="RijksoverheidSansHeadingTT" panose="020B0503040202060203" pitchFamily="34" charset="0"/>
                <a:ea typeface="Calibri"/>
                <a:cs typeface="Calibri"/>
                <a:sym typeface="Calibri"/>
              </a:rPr>
              <a:t>→</a:t>
            </a:r>
            <a:r>
              <a:rPr lang="nl-NL" sz="1200" b="0" i="0" u="none" strike="noStrike" cap="none">
                <a:solidFill>
                  <a:schemeClr val="dk1"/>
                </a:solidFill>
                <a:effectLst/>
                <a:latin typeface="RijksoverheidSansHeadingTT" panose="020B0503040202060203" pitchFamily="34" charset="0"/>
                <a:ea typeface="Calibri"/>
                <a:cs typeface="Calibri"/>
                <a:sym typeface="Calibri"/>
              </a:rPr>
              <a:t> </a:t>
            </a:r>
            <a:r>
              <a:rPr lang="en-GB" sz="1200" b="0" i="0" u="none" strike="noStrike" cap="none">
                <a:solidFill>
                  <a:schemeClr val="dk1"/>
                </a:solidFill>
                <a:effectLst/>
                <a:latin typeface="Calibri"/>
                <a:ea typeface="Calibri"/>
                <a:cs typeface="Calibri"/>
                <a:sym typeface="Calibri"/>
              </a:rPr>
              <a:t>Laat het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Klik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hiervoor</a:t>
            </a:r>
            <a:r>
              <a:rPr lang="en-GB" sz="1200" b="0" i="0" u="none" strike="noStrike" cap="none">
                <a:solidFill>
                  <a:schemeClr val="dk1"/>
                </a:solidFill>
                <a:effectLst/>
                <a:latin typeface="Calibri"/>
                <a:ea typeface="Calibri"/>
                <a:cs typeface="Calibri"/>
                <a:sym typeface="Calibri"/>
              </a:rPr>
              <a:t> op de </a:t>
            </a:r>
            <a:r>
              <a:rPr lang="en-GB" sz="1200" b="0" i="0" u="none" strike="noStrike" cap="none" err="1">
                <a:solidFill>
                  <a:schemeClr val="dk1"/>
                </a:solidFill>
                <a:effectLst/>
                <a:latin typeface="Calibri"/>
                <a:ea typeface="Calibri"/>
                <a:cs typeface="Calibri"/>
                <a:sym typeface="Calibri"/>
              </a:rPr>
              <a:t>afbeelding</a:t>
            </a:r>
            <a:r>
              <a:rPr lang="en-GB" sz="1200" b="0" i="0" u="none" strike="noStrike" cap="none">
                <a:solidFill>
                  <a:schemeClr val="dk1"/>
                </a:solidFill>
                <a:effectLst/>
                <a:latin typeface="Calibri"/>
                <a:ea typeface="Calibri"/>
                <a:cs typeface="Calibri"/>
                <a:sym typeface="Calibri"/>
              </a:rPr>
              <a:t> van het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op de dia. </a:t>
            </a:r>
          </a:p>
          <a:p>
            <a:endParaRPr lang="nl-NL">
              <a:latin typeface="RijksoverheidSansHeadingTT" panose="020B0503040202060203" pitchFamily="34" charset="0"/>
            </a:endParaRPr>
          </a:p>
          <a:p>
            <a:r>
              <a:rPr lang="nl-NL">
                <a:latin typeface="RijksoverheidSansHeadingTT" panose="020B0503040202060203" pitchFamily="34" charset="0"/>
              </a:rPr>
              <a:t>Tip: </a:t>
            </a:r>
            <a:r>
              <a:rPr lang="en-GB" sz="1200" b="0" i="0" u="none" strike="noStrike" cap="none">
                <a:solidFill>
                  <a:schemeClr val="dk1"/>
                </a:solidFill>
                <a:effectLst/>
                <a:latin typeface="Calibri"/>
                <a:ea typeface="Calibri"/>
                <a:cs typeface="Calibri"/>
                <a:sym typeface="Calibri"/>
              </a:rPr>
              <a:t>Meer </a:t>
            </a:r>
            <a:r>
              <a:rPr lang="en-GB" sz="1200" b="0" i="0" u="none" strike="noStrike" cap="none" err="1">
                <a:solidFill>
                  <a:schemeClr val="dk1"/>
                </a:solidFill>
                <a:effectLst/>
                <a:latin typeface="Calibri"/>
                <a:ea typeface="Calibri"/>
                <a:cs typeface="Calibri"/>
                <a:sym typeface="Calibri"/>
              </a:rPr>
              <a:t>interessante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filmpjes</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vinden</a:t>
            </a:r>
            <a:r>
              <a:rPr lang="en-GB" sz="1200" b="0" i="0" u="none" strike="noStrike" cap="none">
                <a:solidFill>
                  <a:schemeClr val="dk1"/>
                </a:solidFill>
                <a:effectLst/>
                <a:latin typeface="Calibri"/>
                <a:ea typeface="Calibri"/>
                <a:cs typeface="Calibri"/>
                <a:sym typeface="Calibri"/>
              </a:rPr>
              <a:t> op het YouTube </a:t>
            </a:r>
            <a:r>
              <a:rPr lang="en-GB" sz="1200" b="0" i="0" u="none" strike="noStrike" cap="none" err="1">
                <a:solidFill>
                  <a:schemeClr val="dk1"/>
                </a:solidFill>
                <a:effectLst/>
                <a:latin typeface="Calibri"/>
                <a:ea typeface="Calibri"/>
                <a:cs typeface="Calibri"/>
                <a:sym typeface="Calibri"/>
              </a:rPr>
              <a:t>kanaal</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duostudent</a:t>
            </a:r>
            <a:r>
              <a:rPr lang="en-GB" sz="1200" b="0" i="0" u="none" strike="noStrike" cap="none">
                <a:solidFill>
                  <a:schemeClr val="dk1"/>
                </a:solidFill>
                <a:effectLst/>
                <a:latin typeface="Calibri"/>
                <a:ea typeface="Calibri"/>
                <a:cs typeface="Calibri"/>
                <a:sym typeface="Calibri"/>
              </a:rPr>
              <a:t>.</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278610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89176" y="4785598"/>
            <a:ext cx="5433004" cy="3915489"/>
          </a:xfrm>
          <a:prstGeom prst="rect">
            <a:avLst/>
          </a:prstGeom>
        </p:spPr>
        <p:txBody>
          <a:bodyPr spcFirstLastPara="1" wrap="square" lIns="91425" tIns="45700" rIns="91425" bIns="45700" anchor="t" anchorCtr="0">
            <a:noAutofit/>
          </a:bodyPr>
          <a:lstStyle/>
          <a:p>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1 - </a:t>
            </a:r>
            <a:r>
              <a:rPr lang="en-GB" sz="1200" b="1" i="0" u="none" strike="noStrike" cap="none" err="1">
                <a:solidFill>
                  <a:schemeClr val="dk1"/>
                </a:solidFill>
                <a:effectLst/>
                <a:latin typeface="Calibri"/>
                <a:ea typeface="Calibri"/>
                <a:cs typeface="Calibri"/>
                <a:sym typeface="Calibri"/>
              </a:rPr>
              <a:t>Studiefinanciering</a:t>
            </a:r>
            <a:endParaRPr lang="en-GB" sz="1200" b="1"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Aandachtspunten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docent:</a:t>
            </a:r>
          </a:p>
          <a:p>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werken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samen</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tweetallen</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8 </a:t>
            </a:r>
            <a:r>
              <a:rPr lang="en-GB" sz="1200" b="0" i="0" u="none" strike="noStrike" cap="none" err="1">
                <a:solidFill>
                  <a:schemeClr val="dk1"/>
                </a:solidFill>
                <a:effectLst/>
                <a:latin typeface="Calibri"/>
                <a:ea typeface="Calibri"/>
                <a:cs typeface="Calibri"/>
                <a:sym typeface="Calibri"/>
              </a:rPr>
              <a:t>minuten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tijd</a:t>
            </a:r>
            <a:r>
              <a:rPr lang="en-GB" sz="1200" b="0" i="0" u="none" strike="noStrike" cap="none">
                <a:solidFill>
                  <a:schemeClr val="dk1"/>
                </a:solidFill>
                <a:effectLst/>
                <a:latin typeface="Calibri"/>
                <a:ea typeface="Calibri"/>
                <a:cs typeface="Calibri"/>
                <a:sym typeface="Calibri"/>
              </a:rPr>
              <a:t> om de </a:t>
            </a:r>
            <a:r>
              <a:rPr lang="en-GB" sz="1200" b="0" i="0" u="none" strike="noStrike" cap="none" err="1">
                <a:solidFill>
                  <a:schemeClr val="dk1"/>
                </a:solidFill>
                <a:effectLst/>
                <a:latin typeface="Calibri"/>
                <a:ea typeface="Calibri"/>
                <a:cs typeface="Calibri"/>
                <a:sym typeface="Calibri"/>
              </a:rPr>
              <a:t>vragen</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1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maken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klassikaal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endParaRPr lang="en-GB"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FontTx/>
              <a:buNone/>
            </a:pPr>
            <a:endParaRPr lang="nl-NL" sz="1100" b="0" i="0" u="none" strike="noStrike" cap="none" baseline="0">
              <a:solidFill>
                <a:schemeClr val="dk1"/>
              </a:solidFill>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Antwoorden opdracht 1 A+B (5 minuten voor de nabespreking)</a:t>
            </a:r>
          </a:p>
          <a:p>
            <a:r>
              <a:rPr lang="en-GB" sz="1200" b="0" i="0" u="none" strike="noStrike" cap="none">
                <a:solidFill>
                  <a:schemeClr val="dk1"/>
                </a:solidFill>
                <a:effectLst/>
                <a:latin typeface="Calibri"/>
                <a:ea typeface="Calibri"/>
                <a:cs typeface="Calibri"/>
                <a:sym typeface="Calibri"/>
              </a:rPr>
              <a:t>De antwoorden worden na het klikken op de knop ‘Antwoord’ zichtbaar op de dia.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Vraag 1A:</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Vanaf het kwartaal na je 18e verjaardag tot je 30e jaar, zolang je een voltijd bol-opleiding volgt. Ga naar </a:t>
            </a:r>
            <a:r>
              <a:rPr lang="en-GB" sz="1200" b="0" i="0" u="sng" strike="noStrike" cap="none">
                <a:solidFill>
                  <a:schemeClr val="dk1"/>
                </a:solidFill>
                <a:effectLst/>
                <a:latin typeface="Calibri"/>
                <a:ea typeface="Calibri"/>
                <a:cs typeface="Calibri"/>
                <a:sym typeface="Calibri"/>
              </a:rPr>
              <a:t>bit.ly/2AmVKo2</a:t>
            </a:r>
            <a:r>
              <a:rPr lang="en-GB" sz="1200" b="0"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Vraag 1B:</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Basisbeurs – 4 jaar</a:t>
            </a:r>
          </a:p>
          <a:p>
            <a:r>
              <a:rPr lang="en-GB" sz="1200" b="0" i="0" u="none" strike="noStrike" cap="none">
                <a:solidFill>
                  <a:schemeClr val="dk1"/>
                </a:solidFill>
                <a:effectLst/>
                <a:latin typeface="Calibri"/>
                <a:ea typeface="Calibri"/>
                <a:cs typeface="Calibri"/>
                <a:sym typeface="Calibri"/>
              </a:rPr>
              <a:t>Aanvullende beurs – 4 jaar</a:t>
            </a:r>
          </a:p>
          <a:p>
            <a:r>
              <a:rPr lang="en-GB" sz="1200" b="0" i="0" u="none" strike="noStrike" cap="none">
                <a:solidFill>
                  <a:schemeClr val="dk1"/>
                </a:solidFill>
                <a:effectLst/>
                <a:latin typeface="Calibri"/>
                <a:ea typeface="Calibri"/>
                <a:cs typeface="Calibri"/>
                <a:sym typeface="Calibri"/>
              </a:rPr>
              <a:t>Studentenreisproduct – 7 jaar</a:t>
            </a:r>
          </a:p>
          <a:p>
            <a:r>
              <a:rPr lang="en-GB" sz="1200" b="0" i="0" u="none" strike="noStrike" cap="none">
                <a:solidFill>
                  <a:schemeClr val="dk1"/>
                </a:solidFill>
                <a:effectLst/>
                <a:latin typeface="Calibri"/>
                <a:ea typeface="Calibri"/>
                <a:cs typeface="Calibri"/>
                <a:sym typeface="Calibri"/>
              </a:rPr>
              <a:t>Lening – 7 jaar</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Ga naar </a:t>
            </a:r>
            <a:r>
              <a:rPr lang="en-GB" sz="1200" b="0" i="0" u="sng" strike="noStrike" cap="none">
                <a:solidFill>
                  <a:schemeClr val="dk1"/>
                </a:solidFill>
                <a:effectLst/>
                <a:latin typeface="Calibri"/>
                <a:ea typeface="Calibri"/>
                <a:cs typeface="Calibri"/>
                <a:sym typeface="Calibri"/>
              </a:rPr>
              <a:t>bit.ly/2FWmNGg</a:t>
            </a:r>
            <a:r>
              <a:rPr lang="en-GB" sz="1200" b="0" i="0" u="none" strike="noStrike" cap="none">
                <a:solidFill>
                  <a:schemeClr val="dk1"/>
                </a:solidFill>
                <a:effectLst/>
                <a:latin typeface="Calibri"/>
                <a:ea typeface="Calibri"/>
                <a:cs typeface="Calibri"/>
                <a:sym typeface="Calibri"/>
              </a:rPr>
              <a:t> voor de volledige informatie.</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12</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8271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Antwoorden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1 C+D</a:t>
            </a:r>
            <a:br>
              <a:rPr lang="en-GB" sz="1200" b="0" i="0" u="none" strike="noStrike" cap="none">
                <a:solidFill>
                  <a:schemeClr val="dk1"/>
                </a:solidFill>
                <a:effectLst/>
                <a:latin typeface="Calibri"/>
                <a:ea typeface="Calibri"/>
                <a:cs typeface="Calibri"/>
                <a:sym typeface="Calibri"/>
              </a:rPr>
            </a:br>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1C:</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Ga </a:t>
            </a:r>
            <a:r>
              <a:rPr lang="en-GB" sz="1200" b="0" i="0" u="none" strike="noStrike" cap="none" err="1">
                <a:solidFill>
                  <a:schemeClr val="dk1"/>
                </a:solidFill>
                <a:effectLst/>
                <a:latin typeface="Calibri"/>
                <a:ea typeface="Calibri"/>
                <a:cs typeface="Calibri"/>
                <a:sym typeface="Calibri"/>
              </a:rPr>
              <a:t>naar</a:t>
            </a:r>
            <a:r>
              <a:rPr lang="en-GB" sz="1200" b="0" i="0" u="none" strike="noStrike" cap="none">
                <a:solidFill>
                  <a:schemeClr val="dk1"/>
                </a:solidFill>
                <a:effectLst/>
                <a:latin typeface="Calibri"/>
                <a:ea typeface="Calibri"/>
                <a:cs typeface="Calibri"/>
                <a:sym typeface="Calibri"/>
              </a:rPr>
              <a:t> </a:t>
            </a:r>
            <a:r>
              <a:rPr lang="en-GB" sz="1200" b="0" i="0" u="sng" strike="noStrike" cap="none">
                <a:solidFill>
                  <a:schemeClr val="dk1"/>
                </a:solidFill>
                <a:effectLst/>
                <a:latin typeface="Calibri"/>
                <a:ea typeface="Calibri"/>
                <a:cs typeface="Calibri"/>
                <a:sym typeface="Calibri"/>
              </a:rPr>
              <a:t>bit.ly/3Dqgklc</a:t>
            </a:r>
            <a:r>
              <a:rPr lang="en-GB" sz="1200" b="0"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Tip: </a:t>
            </a:r>
            <a:r>
              <a:rPr lang="en-GB" sz="1200" b="0" i="0" u="none" strike="noStrike" cap="none">
                <a:solidFill>
                  <a:schemeClr val="dk1"/>
                </a:solidFill>
                <a:effectLst/>
                <a:latin typeface="Calibri"/>
                <a:ea typeface="Calibri"/>
                <a:cs typeface="Calibri"/>
                <a:sym typeface="Calibri"/>
              </a:rPr>
              <a:t>Loop </a:t>
            </a:r>
            <a:r>
              <a:rPr lang="en-GB" sz="1200" b="0" i="0" u="none" strike="noStrike" cap="none" err="1">
                <a:solidFill>
                  <a:schemeClr val="dk1"/>
                </a:solidFill>
                <a:effectLst/>
                <a:latin typeface="Calibri"/>
                <a:ea typeface="Calibri"/>
                <a:cs typeface="Calibri"/>
                <a:sym typeface="Calibri"/>
              </a:rPr>
              <a:t>geen</a:t>
            </a:r>
            <a:r>
              <a:rPr lang="en-GB" sz="1200" b="0" i="0" u="none" strike="noStrike" cap="none">
                <a:solidFill>
                  <a:schemeClr val="dk1"/>
                </a:solidFill>
                <a:effectLst/>
                <a:latin typeface="Calibri"/>
                <a:ea typeface="Calibri"/>
                <a:cs typeface="Calibri"/>
                <a:sym typeface="Calibri"/>
              </a:rPr>
              <a:t> geld mis. </a:t>
            </a:r>
            <a:r>
              <a:rPr lang="en-GB" sz="1200" b="0" i="0" u="none" strike="noStrike" cap="none" err="1">
                <a:solidFill>
                  <a:schemeClr val="dk1"/>
                </a:solidFill>
                <a:effectLst/>
                <a:latin typeface="Calibri"/>
                <a:ea typeface="Calibri"/>
                <a:cs typeface="Calibri"/>
                <a:sym typeface="Calibri"/>
              </a:rPr>
              <a:t>Vraag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altijd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DUO </a:t>
            </a:r>
            <a:r>
              <a:rPr lang="en-GB" sz="1200" b="0" i="0" u="none" strike="noStrike" cap="none" err="1">
                <a:solidFill>
                  <a:schemeClr val="dk1"/>
                </a:solidFill>
                <a:effectLst/>
                <a:latin typeface="Calibri"/>
                <a:ea typeface="Calibri"/>
                <a:cs typeface="Calibri"/>
                <a:sym typeface="Calibri"/>
              </a:rPr>
              <a:t>berekent</a:t>
            </a:r>
            <a:r>
              <a:rPr lang="en-GB" sz="1200" b="0" i="0" u="none" strike="noStrike" cap="none">
                <a:solidFill>
                  <a:schemeClr val="dk1"/>
                </a:solidFill>
                <a:effectLst/>
                <a:latin typeface="Calibri"/>
                <a:ea typeface="Calibri"/>
                <a:cs typeface="Calibri"/>
                <a:sym typeface="Calibri"/>
              </a:rPr>
              <a:t> dan elk </a:t>
            </a:r>
            <a:r>
              <a:rPr lang="en-GB" sz="1200" b="0" i="0" u="none" strike="noStrike" cap="none" err="1">
                <a:solidFill>
                  <a:schemeClr val="dk1"/>
                </a:solidFill>
                <a:effectLst/>
                <a:latin typeface="Calibri"/>
                <a:ea typeface="Calibri"/>
                <a:cs typeface="Calibri"/>
                <a:sym typeface="Calibri"/>
              </a:rPr>
              <a:t>jaar</a:t>
            </a:r>
            <a:r>
              <a:rPr lang="en-GB" sz="1200" b="0" i="0" u="none" strike="noStrike" cap="none">
                <a:solidFill>
                  <a:schemeClr val="dk1"/>
                </a:solidFill>
                <a:effectLst/>
                <a:latin typeface="Calibri"/>
                <a:ea typeface="Calibri"/>
                <a:cs typeface="Calibri"/>
                <a:sym typeface="Calibri"/>
              </a:rPr>
              <a:t> of er </a:t>
            </a:r>
            <a:r>
              <a:rPr lang="en-GB" sz="1200" b="0" i="0" u="none" strike="noStrike" cap="none" err="1">
                <a:solidFill>
                  <a:schemeClr val="dk1"/>
                </a:solidFill>
                <a:effectLst/>
                <a:latin typeface="Calibri"/>
                <a:ea typeface="Calibri"/>
                <a:cs typeface="Calibri"/>
                <a:sym typeface="Calibri"/>
              </a:rPr>
              <a:t>recht</a:t>
            </a:r>
            <a:r>
              <a:rPr lang="en-GB" sz="1200" b="0" i="0" u="none" strike="noStrike" cap="none">
                <a:solidFill>
                  <a:schemeClr val="dk1"/>
                </a:solidFill>
                <a:effectLst/>
                <a:latin typeface="Calibri"/>
                <a:ea typeface="Calibri"/>
                <a:cs typeface="Calibri"/>
                <a:sym typeface="Calibri"/>
              </a:rPr>
              <a:t> op is.</a:t>
            </a:r>
          </a:p>
          <a:p>
            <a:endParaRPr lang="en-GB" sz="1200" b="1"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1D:</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Weekendabonnement</a:t>
            </a:r>
            <a:r>
              <a:rPr lang="en-GB" sz="1200" b="0" i="0" u="none" strike="noStrike" cap="none">
                <a:solidFill>
                  <a:schemeClr val="dk1"/>
                </a:solidFill>
                <a:effectLst/>
                <a:latin typeface="Calibri"/>
                <a:ea typeface="Calibri"/>
                <a:cs typeface="Calibri"/>
                <a:sym typeface="Calibri"/>
              </a:rPr>
              <a:t>: gratis </a:t>
            </a:r>
            <a:r>
              <a:rPr lang="en-GB" sz="1200" b="0" i="0" u="none" strike="noStrike" cap="none" err="1">
                <a:solidFill>
                  <a:schemeClr val="dk1"/>
                </a:solidFill>
                <a:effectLst/>
                <a:latin typeface="Calibri"/>
                <a:ea typeface="Calibri"/>
                <a:cs typeface="Calibri"/>
                <a:sym typeface="Calibri"/>
              </a:rPr>
              <a:t>vrijdagmiddag</a:t>
            </a:r>
            <a:r>
              <a:rPr lang="en-GB" sz="1200" b="0" i="0" u="none" strike="noStrike" cap="none">
                <a:solidFill>
                  <a:schemeClr val="dk1"/>
                </a:solidFill>
                <a:effectLst/>
                <a:latin typeface="Calibri"/>
                <a:ea typeface="Calibri"/>
                <a:cs typeface="Calibri"/>
                <a:sym typeface="Calibri"/>
              </a:rPr>
              <a:t> t/m </a:t>
            </a:r>
            <a:r>
              <a:rPr lang="en-GB" sz="1200" b="0" i="0" u="none" strike="noStrike" cap="none" err="1">
                <a:solidFill>
                  <a:schemeClr val="dk1"/>
                </a:solidFill>
                <a:effectLst/>
                <a:latin typeface="Calibri"/>
                <a:ea typeface="Calibri"/>
                <a:cs typeface="Calibri"/>
                <a:sym typeface="Calibri"/>
              </a:rPr>
              <a:t>zondag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vrijdag</a:t>
            </a:r>
            <a:r>
              <a:rPr lang="en-GB" sz="1200" b="0" i="0" u="none" strike="noStrike" cap="none">
                <a:solidFill>
                  <a:schemeClr val="dk1"/>
                </a:solidFill>
                <a:effectLst/>
                <a:latin typeface="Calibri"/>
                <a:ea typeface="Calibri"/>
                <a:cs typeface="Calibri"/>
                <a:sym typeface="Calibri"/>
              </a:rPr>
              <a:t> 12.00u tot </a:t>
            </a:r>
            <a:r>
              <a:rPr lang="en-GB" sz="1200" b="0" i="0" u="none" strike="noStrike" cap="none" err="1">
                <a:solidFill>
                  <a:schemeClr val="dk1"/>
                </a:solidFill>
                <a:effectLst/>
                <a:latin typeface="Calibri"/>
                <a:ea typeface="Calibri"/>
                <a:cs typeface="Calibri"/>
                <a:sym typeface="Calibri"/>
              </a:rPr>
              <a:t>maandag</a:t>
            </a:r>
            <a:r>
              <a:rPr lang="en-GB" sz="1200" b="0" i="0" u="none" strike="noStrike" cap="none">
                <a:solidFill>
                  <a:schemeClr val="dk1"/>
                </a:solidFill>
                <a:effectLst/>
                <a:latin typeface="Calibri"/>
                <a:ea typeface="Calibri"/>
                <a:cs typeface="Calibri"/>
                <a:sym typeface="Calibri"/>
              </a:rPr>
              <a:t> 04.00u) en met </a:t>
            </a:r>
            <a:r>
              <a:rPr lang="en-GB" sz="1200" b="0" i="0" u="none" strike="noStrike" cap="none" err="1">
                <a:solidFill>
                  <a:schemeClr val="dk1"/>
                </a:solidFill>
                <a:effectLst/>
                <a:latin typeface="Calibri"/>
                <a:ea typeface="Calibri"/>
                <a:cs typeface="Calibri"/>
                <a:sym typeface="Calibri"/>
              </a:rPr>
              <a:t>korting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maandag</a:t>
            </a:r>
            <a:r>
              <a:rPr lang="en-GB" sz="1200" b="0" i="0" u="none" strike="noStrike" cap="none">
                <a:solidFill>
                  <a:schemeClr val="dk1"/>
                </a:solidFill>
                <a:effectLst/>
                <a:latin typeface="Calibri"/>
                <a:ea typeface="Calibri"/>
                <a:cs typeface="Calibri"/>
                <a:sym typeface="Calibri"/>
              </a:rPr>
              <a:t> t/m </a:t>
            </a:r>
            <a:r>
              <a:rPr lang="en-GB" sz="1200" b="0" i="0" u="none" strike="noStrike" cap="none" err="1">
                <a:solidFill>
                  <a:schemeClr val="dk1"/>
                </a:solidFill>
                <a:effectLst/>
                <a:latin typeface="Calibri"/>
                <a:ea typeface="Calibri"/>
                <a:cs typeface="Calibri"/>
                <a:sym typeface="Calibri"/>
              </a:rPr>
              <a:t>vrijdag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behalve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dinsdag</a:t>
            </a:r>
            <a:r>
              <a:rPr lang="en-GB" sz="1200" b="0" i="0" u="none" strike="noStrike" cap="none">
                <a:solidFill>
                  <a:schemeClr val="dk1"/>
                </a:solidFill>
                <a:effectLst/>
                <a:latin typeface="Calibri"/>
                <a:ea typeface="Calibri"/>
                <a:cs typeface="Calibri"/>
                <a:sym typeface="Calibri"/>
              </a:rPr>
              <a:t> t/m </a:t>
            </a:r>
            <a:r>
              <a:rPr lang="en-GB" sz="1200" b="0" i="0" u="none" strike="noStrike" cap="none" err="1">
                <a:solidFill>
                  <a:schemeClr val="dk1"/>
                </a:solidFill>
                <a:effectLst/>
                <a:latin typeface="Calibri"/>
                <a:ea typeface="Calibri"/>
                <a:cs typeface="Calibri"/>
                <a:sym typeface="Calibri"/>
              </a:rPr>
              <a:t>vrijdag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vóór</a:t>
            </a:r>
            <a:r>
              <a:rPr lang="en-GB" sz="1200" b="0" i="0" u="none" strike="noStrike" cap="none">
                <a:solidFill>
                  <a:schemeClr val="dk1"/>
                </a:solidFill>
                <a:effectLst/>
                <a:latin typeface="Calibri"/>
                <a:ea typeface="Calibri"/>
                <a:cs typeface="Calibri"/>
                <a:sym typeface="Calibri"/>
              </a:rPr>
              <a:t> 09.00u, dan </a:t>
            </a:r>
            <a:r>
              <a:rPr lang="en-GB" sz="1200" b="0" i="0" u="none" strike="noStrike" cap="none" err="1">
                <a:solidFill>
                  <a:schemeClr val="dk1"/>
                </a:solidFill>
                <a:effectLst/>
                <a:latin typeface="Calibri"/>
                <a:ea typeface="Calibri"/>
                <a:cs typeface="Calibri"/>
                <a:sym typeface="Calibri"/>
              </a:rPr>
              <a:t>betaal</a:t>
            </a:r>
            <a:r>
              <a:rPr lang="en-GB" sz="1200" b="0" i="0" u="none" strike="noStrike" cap="none">
                <a:solidFill>
                  <a:schemeClr val="dk1"/>
                </a:solidFill>
                <a:effectLst/>
                <a:latin typeface="Calibri"/>
                <a:ea typeface="Calibri"/>
                <a:cs typeface="Calibri"/>
                <a:sym typeface="Calibri"/>
              </a:rPr>
              <a:t> je het </a:t>
            </a:r>
            <a:r>
              <a:rPr lang="en-GB" sz="1200" b="0" i="0" u="none" strike="noStrike" cap="none" err="1">
                <a:solidFill>
                  <a:schemeClr val="dk1"/>
                </a:solidFill>
                <a:effectLst/>
                <a:latin typeface="Calibri"/>
                <a:ea typeface="Calibri"/>
                <a:cs typeface="Calibri"/>
                <a:sym typeface="Calibri"/>
              </a:rPr>
              <a:t>volle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tarief</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Weekabonnement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maandag</a:t>
            </a:r>
            <a:r>
              <a:rPr lang="en-GB" sz="1200" b="0" i="0" u="none" strike="noStrike" cap="none">
                <a:solidFill>
                  <a:schemeClr val="dk1"/>
                </a:solidFill>
                <a:effectLst/>
                <a:latin typeface="Calibri"/>
                <a:ea typeface="Calibri"/>
                <a:cs typeface="Calibri"/>
                <a:sym typeface="Calibri"/>
              </a:rPr>
              <a:t> t/m </a:t>
            </a:r>
            <a:r>
              <a:rPr lang="en-GB" sz="1200" b="0" i="0" u="none" strike="noStrike" cap="none" err="1">
                <a:solidFill>
                  <a:schemeClr val="dk1"/>
                </a:solidFill>
                <a:effectLst/>
                <a:latin typeface="Calibri"/>
                <a:ea typeface="Calibri"/>
                <a:cs typeface="Calibri"/>
                <a:sym typeface="Calibri"/>
              </a:rPr>
              <a:t>vrijdag</a:t>
            </a:r>
            <a:r>
              <a:rPr lang="en-GB" sz="1200" b="0" i="0" u="none" strike="noStrike" cap="none">
                <a:solidFill>
                  <a:schemeClr val="dk1"/>
                </a:solidFill>
                <a:effectLst/>
                <a:latin typeface="Calibri"/>
                <a:ea typeface="Calibri"/>
                <a:cs typeface="Calibri"/>
                <a:sym typeface="Calibri"/>
              </a:rPr>
              <a:t> gratis (</a:t>
            </a:r>
            <a:r>
              <a:rPr lang="en-GB" sz="1200" b="0" i="0" u="none" strike="noStrike" cap="none" err="1">
                <a:solidFill>
                  <a:schemeClr val="dk1"/>
                </a:solidFill>
                <a:effectLst/>
                <a:latin typeface="Calibri"/>
                <a:ea typeface="Calibri"/>
                <a:cs typeface="Calibri"/>
                <a:sym typeface="Calibri"/>
              </a:rPr>
              <a:t>maandag</a:t>
            </a:r>
            <a:r>
              <a:rPr lang="en-GB" sz="1200" b="0" i="0" u="none" strike="noStrike" cap="none">
                <a:solidFill>
                  <a:schemeClr val="dk1"/>
                </a:solidFill>
                <a:effectLst/>
                <a:latin typeface="Calibri"/>
                <a:ea typeface="Calibri"/>
                <a:cs typeface="Calibri"/>
                <a:sym typeface="Calibri"/>
              </a:rPr>
              <a:t> 04.00u tot </a:t>
            </a:r>
            <a:r>
              <a:rPr lang="en-GB" sz="1200" b="0" i="0" u="none" strike="noStrike" cap="none" err="1">
                <a:solidFill>
                  <a:schemeClr val="dk1"/>
                </a:solidFill>
                <a:effectLst/>
                <a:latin typeface="Calibri"/>
                <a:ea typeface="Calibri"/>
                <a:cs typeface="Calibri"/>
                <a:sym typeface="Calibri"/>
              </a:rPr>
              <a:t>zaterdag</a:t>
            </a:r>
            <a:r>
              <a:rPr lang="en-GB" sz="1200" b="0" i="0" u="none" strike="noStrike" cap="none">
                <a:solidFill>
                  <a:schemeClr val="dk1"/>
                </a:solidFill>
                <a:effectLst/>
                <a:latin typeface="Calibri"/>
                <a:ea typeface="Calibri"/>
                <a:cs typeface="Calibri"/>
                <a:sym typeface="Calibri"/>
              </a:rPr>
              <a:t> 04.00u) en met </a:t>
            </a:r>
            <a:r>
              <a:rPr lang="en-GB" sz="1200" b="0" i="0" u="none" strike="noStrike" cap="none" err="1">
                <a:solidFill>
                  <a:schemeClr val="dk1"/>
                </a:solidFill>
                <a:effectLst/>
                <a:latin typeface="Calibri"/>
                <a:ea typeface="Calibri"/>
                <a:cs typeface="Calibri"/>
                <a:sym typeface="Calibri"/>
              </a:rPr>
              <a:t>korting</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zaterdag</a:t>
            </a:r>
            <a:r>
              <a:rPr lang="en-GB" sz="1200" b="0" i="0" u="none" strike="noStrike" cap="none">
                <a:solidFill>
                  <a:schemeClr val="dk1"/>
                </a:solidFill>
                <a:effectLst/>
                <a:latin typeface="Calibri"/>
                <a:ea typeface="Calibri"/>
                <a:cs typeface="Calibri"/>
                <a:sym typeface="Calibri"/>
              </a:rPr>
              <a:t> en </a:t>
            </a:r>
            <a:r>
              <a:rPr lang="en-GB" sz="1200" b="0" i="0" u="none" strike="noStrike" cap="none" err="1">
                <a:solidFill>
                  <a:schemeClr val="dk1"/>
                </a:solidFill>
                <a:effectLst/>
                <a:latin typeface="Calibri"/>
                <a:ea typeface="Calibri"/>
                <a:cs typeface="Calibri"/>
                <a:sym typeface="Calibri"/>
              </a:rPr>
              <a:t>zondag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zaterdag</a:t>
            </a:r>
            <a:r>
              <a:rPr lang="en-GB" sz="1200" b="0" i="0" u="none" strike="noStrike" cap="none">
                <a:solidFill>
                  <a:schemeClr val="dk1"/>
                </a:solidFill>
                <a:effectLst/>
                <a:latin typeface="Calibri"/>
                <a:ea typeface="Calibri"/>
                <a:cs typeface="Calibri"/>
                <a:sym typeface="Calibri"/>
              </a:rPr>
              <a:t> om 04.00u tot </a:t>
            </a:r>
            <a:r>
              <a:rPr lang="en-GB" sz="1200" b="0" i="0" u="none" strike="noStrike" cap="none" err="1">
                <a:solidFill>
                  <a:schemeClr val="dk1"/>
                </a:solidFill>
                <a:effectLst/>
                <a:latin typeface="Calibri"/>
                <a:ea typeface="Calibri"/>
                <a:cs typeface="Calibri"/>
                <a:sym typeface="Calibri"/>
              </a:rPr>
              <a:t>maandag</a:t>
            </a:r>
            <a:r>
              <a:rPr lang="en-GB" sz="1200" b="0" i="0" u="none" strike="noStrike" cap="none">
                <a:solidFill>
                  <a:schemeClr val="dk1"/>
                </a:solidFill>
                <a:effectLst/>
                <a:latin typeface="Calibri"/>
                <a:ea typeface="Calibri"/>
                <a:cs typeface="Calibri"/>
                <a:sym typeface="Calibri"/>
              </a:rPr>
              <a:t> 04.00u).</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Ga </a:t>
            </a:r>
            <a:r>
              <a:rPr lang="en-GB" sz="1200" b="0" i="0" u="none" strike="noStrike" cap="none" err="1">
                <a:solidFill>
                  <a:schemeClr val="dk1"/>
                </a:solidFill>
                <a:effectLst/>
                <a:latin typeface="Calibri"/>
                <a:ea typeface="Calibri"/>
                <a:cs typeface="Calibri"/>
                <a:sym typeface="Calibri"/>
              </a:rPr>
              <a:t>naar</a:t>
            </a:r>
            <a:r>
              <a:rPr lang="en-GB" sz="1200" b="0" i="0" u="none" strike="noStrike" cap="none">
                <a:solidFill>
                  <a:schemeClr val="dk1"/>
                </a:solidFill>
                <a:effectLst/>
                <a:latin typeface="Calibri"/>
                <a:ea typeface="Calibri"/>
                <a:cs typeface="Calibri"/>
                <a:sym typeface="Calibri"/>
              </a:rPr>
              <a:t> </a:t>
            </a:r>
            <a:r>
              <a:rPr lang="en-GB" sz="1200" b="0" i="0" u="sng" strike="noStrike" cap="none">
                <a:solidFill>
                  <a:schemeClr val="dk1"/>
                </a:solidFill>
                <a:effectLst/>
                <a:latin typeface="Calibri"/>
                <a:ea typeface="Calibri"/>
                <a:cs typeface="Calibri"/>
                <a:sym typeface="Calibri"/>
              </a:rPr>
              <a:t>https://</a:t>
            </a:r>
            <a:r>
              <a:rPr lang="en-GB" sz="1200" b="0" i="0" u="sng" strike="noStrike" cap="none" err="1">
                <a:solidFill>
                  <a:schemeClr val="dk1"/>
                </a:solidFill>
                <a:effectLst/>
                <a:latin typeface="Calibri"/>
                <a:ea typeface="Calibri"/>
                <a:cs typeface="Calibri"/>
                <a:sym typeface="Calibri"/>
              </a:rPr>
              <a:t>tinyurl.com</a:t>
            </a:r>
            <a:r>
              <a:rPr lang="en-GB" sz="1200" b="0" i="0" u="sng" strike="noStrike" cap="none">
                <a:solidFill>
                  <a:schemeClr val="dk1"/>
                </a:solidFill>
                <a:effectLst/>
                <a:latin typeface="Calibri"/>
                <a:ea typeface="Calibri"/>
                <a:cs typeface="Calibri"/>
                <a:sym typeface="Calibri"/>
              </a:rPr>
              <a:t>/mwthtak4</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volledige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informatie</a:t>
            </a:r>
            <a:r>
              <a:rPr lang="en-GB" sz="1200" b="0" i="0" u="none" strike="noStrike" cap="none">
                <a:solidFill>
                  <a:schemeClr val="dk1"/>
                </a:solidFill>
                <a:effectLst/>
                <a:latin typeface="Calibri"/>
                <a:ea typeface="Calibri"/>
                <a:cs typeface="Calibri"/>
                <a:sym typeface="Calibri"/>
              </a:rPr>
              <a:t>.</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13</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46352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1E:</a:t>
            </a:r>
          </a:p>
          <a:p>
            <a:r>
              <a:rPr lang="en-GB" sz="1200" b="0" i="0" u="none" strike="noStrike" cap="none" err="1">
                <a:solidFill>
                  <a:schemeClr val="dk1"/>
                </a:solidFill>
                <a:effectLst/>
                <a:latin typeface="Calibri"/>
                <a:ea typeface="Calibri"/>
                <a:cs typeface="Calibri"/>
                <a:sym typeface="Calibri"/>
              </a:rPr>
              <a:t>Zet</a:t>
            </a:r>
            <a:r>
              <a:rPr lang="en-GB" sz="1200" b="0" i="0" u="none" strike="noStrike" cap="none">
                <a:solidFill>
                  <a:schemeClr val="dk1"/>
                </a:solidFill>
                <a:effectLst/>
                <a:latin typeface="Calibri"/>
                <a:ea typeface="Calibri"/>
                <a:cs typeface="Calibri"/>
                <a:sym typeface="Calibri"/>
              </a:rPr>
              <a:t> je het studentenreisproduct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laat</a:t>
            </a:r>
            <a:r>
              <a:rPr lang="en-GB" sz="1200" b="0" i="0" u="none" strike="noStrike" cap="none">
                <a:solidFill>
                  <a:schemeClr val="dk1"/>
                </a:solidFill>
                <a:effectLst/>
                <a:latin typeface="Calibri"/>
                <a:ea typeface="Calibri"/>
                <a:cs typeface="Calibri"/>
                <a:sym typeface="Calibri"/>
              </a:rPr>
              <a:t> stop, dan </a:t>
            </a:r>
            <a:r>
              <a:rPr lang="en-GB" sz="1200" b="0" i="0" u="none" strike="noStrike" cap="none" err="1">
                <a:solidFill>
                  <a:schemeClr val="dk1"/>
                </a:solidFill>
                <a:effectLst/>
                <a:latin typeface="Calibri"/>
                <a:ea typeface="Calibri"/>
                <a:cs typeface="Calibri"/>
                <a:sym typeface="Calibri"/>
              </a:rPr>
              <a:t>krijg</a:t>
            </a:r>
            <a:r>
              <a:rPr lang="en-GB" sz="1200" b="0" i="0" u="none" strike="noStrike" cap="none">
                <a:solidFill>
                  <a:schemeClr val="dk1"/>
                </a:solidFill>
                <a:effectLst/>
                <a:latin typeface="Calibri"/>
                <a:ea typeface="Calibri"/>
                <a:cs typeface="Calibri"/>
                <a:sym typeface="Calibri"/>
              </a:rPr>
              <a:t> je de 1e </a:t>
            </a:r>
            <a:r>
              <a:rPr lang="en-GB" sz="1200" b="0" i="0" u="none" strike="noStrike" cap="none" err="1">
                <a:solidFill>
                  <a:schemeClr val="dk1"/>
                </a:solidFill>
                <a:effectLst/>
                <a:latin typeface="Calibri"/>
                <a:ea typeface="Calibri"/>
                <a:cs typeface="Calibri"/>
                <a:sym typeface="Calibri"/>
              </a:rPr>
              <a:t>maand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boete</a:t>
            </a:r>
            <a:r>
              <a:rPr lang="en-GB" sz="1200" b="0" i="0" u="none" strike="noStrike" cap="none">
                <a:solidFill>
                  <a:schemeClr val="dk1"/>
                </a:solidFill>
                <a:effectLst/>
                <a:latin typeface="Calibri"/>
                <a:ea typeface="Calibri"/>
                <a:cs typeface="Calibri"/>
                <a:sym typeface="Calibri"/>
              </a:rPr>
              <a:t> van € 89,54 per halve </a:t>
            </a:r>
            <a:r>
              <a:rPr lang="en-GB" sz="1200" b="0" i="0" u="none" strike="noStrike" cap="none" err="1">
                <a:solidFill>
                  <a:schemeClr val="dk1"/>
                </a:solidFill>
                <a:effectLst/>
                <a:latin typeface="Calibri"/>
                <a:ea typeface="Calibri"/>
                <a:cs typeface="Calibri"/>
                <a:sym typeface="Calibri"/>
              </a:rPr>
              <a:t>maand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Daarna</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stijgt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boete</a:t>
            </a:r>
            <a:r>
              <a:rPr lang="en-GB" sz="1200" b="0" i="0" u="none" strike="noStrike" cap="none">
                <a:solidFill>
                  <a:schemeClr val="dk1"/>
                </a:solidFill>
                <a:effectLst/>
                <a:latin typeface="Calibri"/>
                <a:ea typeface="Calibri"/>
                <a:cs typeface="Calibri"/>
                <a:sym typeface="Calibri"/>
              </a:rPr>
              <a:t> tot € 179,10 per halve </a:t>
            </a:r>
            <a:r>
              <a:rPr lang="en-GB" sz="1200" b="0" i="0" u="none" strike="noStrike" cap="none" err="1">
                <a:solidFill>
                  <a:schemeClr val="dk1"/>
                </a:solidFill>
                <a:effectLst/>
                <a:latin typeface="Calibri"/>
                <a:ea typeface="Calibri"/>
                <a:cs typeface="Calibri"/>
                <a:sym typeface="Calibri"/>
              </a:rPr>
              <a:t>maand</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krijgt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alleen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ov-boete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als</a:t>
            </a:r>
            <a:r>
              <a:rPr lang="en-GB" sz="1200" b="0" i="0" u="none" strike="noStrike" cap="none">
                <a:solidFill>
                  <a:schemeClr val="dk1"/>
                </a:solidFill>
                <a:effectLst/>
                <a:latin typeface="Calibri"/>
                <a:ea typeface="Calibri"/>
                <a:cs typeface="Calibri"/>
                <a:sym typeface="Calibri"/>
              </a:rPr>
              <a:t> je met je studentenreisproduct </a:t>
            </a:r>
            <a:r>
              <a:rPr lang="en-GB" sz="1200" b="0" i="0" u="none" strike="noStrike" cap="none" err="1">
                <a:solidFill>
                  <a:schemeClr val="dk1"/>
                </a:solidFill>
                <a:effectLst/>
                <a:latin typeface="Calibri"/>
                <a:ea typeface="Calibri"/>
                <a:cs typeface="Calibri"/>
                <a:sym typeface="Calibri"/>
              </a:rPr>
              <a:t>reist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terwijl</a:t>
            </a:r>
            <a:r>
              <a:rPr lang="en-GB" sz="1200" b="0" i="0" u="none" strike="noStrike" cap="none">
                <a:solidFill>
                  <a:schemeClr val="dk1"/>
                </a:solidFill>
                <a:effectLst/>
                <a:latin typeface="Calibri"/>
                <a:ea typeface="Calibri"/>
                <a:cs typeface="Calibri"/>
                <a:sym typeface="Calibri"/>
              </a:rPr>
              <a:t> je er </a:t>
            </a:r>
            <a:r>
              <a:rPr lang="en-GB" sz="1200" b="0" i="0" u="none" strike="noStrike" cap="none" err="1">
                <a:solidFill>
                  <a:schemeClr val="dk1"/>
                </a:solidFill>
                <a:effectLst/>
                <a:latin typeface="Calibri"/>
                <a:ea typeface="Calibri"/>
                <a:cs typeface="Calibri"/>
                <a:sym typeface="Calibri"/>
              </a:rPr>
              <a:t>geen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recht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meer</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hebt</a:t>
            </a:r>
            <a:r>
              <a:rPr lang="en-GB" sz="1200" b="0"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Meer </a:t>
            </a:r>
            <a:r>
              <a:rPr lang="en-GB" sz="1200" b="0" i="0" u="none" strike="noStrike" cap="none" err="1">
                <a:solidFill>
                  <a:schemeClr val="dk1"/>
                </a:solidFill>
                <a:effectLst/>
                <a:latin typeface="Calibri"/>
                <a:ea typeface="Calibri"/>
                <a:cs typeface="Calibri"/>
                <a:sym typeface="Calibri"/>
              </a:rPr>
              <a:t>weten</a:t>
            </a:r>
            <a:r>
              <a:rPr lang="en-GB" sz="1200" b="0" i="0" u="none" strike="noStrike" cap="none">
                <a:solidFill>
                  <a:schemeClr val="dk1"/>
                </a:solidFill>
                <a:effectLst/>
                <a:latin typeface="Calibri"/>
                <a:ea typeface="Calibri"/>
                <a:cs typeface="Calibri"/>
                <a:sym typeface="Calibri"/>
              </a:rPr>
              <a:t>? Ga </a:t>
            </a:r>
            <a:r>
              <a:rPr lang="en-GB" sz="1200" b="0" i="0" u="none" strike="noStrike" cap="none" err="1">
                <a:solidFill>
                  <a:schemeClr val="dk1"/>
                </a:solidFill>
                <a:effectLst/>
                <a:latin typeface="Calibri"/>
                <a:ea typeface="Calibri"/>
                <a:cs typeface="Calibri"/>
                <a:sym typeface="Calibri"/>
              </a:rPr>
              <a:t>naar</a:t>
            </a:r>
            <a:r>
              <a:rPr lang="en-GB" sz="1200" b="0" i="0" u="none" strike="noStrike" cap="none">
                <a:solidFill>
                  <a:schemeClr val="dk1"/>
                </a:solidFill>
                <a:effectLst/>
                <a:latin typeface="Calibri"/>
                <a:ea typeface="Calibri"/>
                <a:cs typeface="Calibri"/>
                <a:sym typeface="Calibri"/>
              </a:rPr>
              <a:t> </a:t>
            </a:r>
            <a:r>
              <a:rPr lang="en-GB" sz="1200" b="0" i="0" u="sng" strike="noStrike" cap="none">
                <a:solidFill>
                  <a:schemeClr val="dk1"/>
                </a:solidFill>
                <a:effectLst/>
                <a:latin typeface="Calibri"/>
                <a:ea typeface="Calibri"/>
                <a:cs typeface="Calibri"/>
                <a:sym typeface="Calibri"/>
              </a:rPr>
              <a:t>bit.ly/2sxTear</a:t>
            </a:r>
            <a:r>
              <a:rPr lang="en-GB" sz="1200" b="0" i="0" u="none" strike="noStrike" cap="none">
                <a:solidFill>
                  <a:schemeClr val="dk1"/>
                </a:solidFill>
                <a:effectLst/>
                <a:latin typeface="Calibri"/>
                <a:ea typeface="Calibri"/>
                <a:cs typeface="Calibri"/>
                <a:sym typeface="Calibri"/>
              </a:rPr>
              <a:t>.</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14</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60737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2 - Wat </a:t>
            </a:r>
            <a:r>
              <a:rPr lang="en-GB" sz="1200" b="1" i="0" u="none" strike="noStrike" cap="none" err="1">
                <a:solidFill>
                  <a:schemeClr val="dk1"/>
                </a:solidFill>
                <a:effectLst/>
                <a:latin typeface="Calibri"/>
                <a:ea typeface="Calibri"/>
                <a:cs typeface="Calibri"/>
                <a:sym typeface="Calibri"/>
              </a:rPr>
              <a:t>kun</a:t>
            </a:r>
            <a:r>
              <a:rPr lang="en-GB" sz="1200" b="1" i="0" u="none" strike="noStrike" cap="none">
                <a:solidFill>
                  <a:schemeClr val="dk1"/>
                </a:solidFill>
                <a:effectLst/>
                <a:latin typeface="Calibri"/>
                <a:ea typeface="Calibri"/>
                <a:cs typeface="Calibri"/>
                <a:sym typeface="Calibri"/>
              </a:rPr>
              <a:t> je </a:t>
            </a:r>
            <a:r>
              <a:rPr lang="en-GB" sz="1200" b="1" i="0" u="none" strike="noStrike" cap="none" err="1">
                <a:solidFill>
                  <a:schemeClr val="dk1"/>
                </a:solidFill>
                <a:effectLst/>
                <a:latin typeface="Calibri"/>
                <a:ea typeface="Calibri"/>
                <a:cs typeface="Calibri"/>
                <a:sym typeface="Calibri"/>
              </a:rPr>
              <a:t>krijgen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Reken</a:t>
            </a:r>
            <a:r>
              <a:rPr lang="en-GB" sz="1200" b="1" i="0" u="none" strike="noStrike" cap="none">
                <a:solidFill>
                  <a:schemeClr val="dk1"/>
                </a:solidFill>
                <a:effectLst/>
                <a:latin typeface="Calibri"/>
                <a:ea typeface="Calibri"/>
                <a:cs typeface="Calibri"/>
                <a:sym typeface="Calibri"/>
              </a:rPr>
              <a:t> het </a:t>
            </a:r>
            <a:r>
              <a:rPr lang="en-GB" sz="1200" b="1" i="0" u="none" strike="noStrike" cap="none" err="1">
                <a:solidFill>
                  <a:schemeClr val="dk1"/>
                </a:solidFill>
                <a:effectLst/>
                <a:latin typeface="Calibri"/>
                <a:ea typeface="Calibri"/>
                <a:cs typeface="Calibri"/>
                <a:sym typeface="Calibri"/>
              </a:rPr>
              <a:t>uit</a:t>
            </a:r>
            <a:r>
              <a:rPr lang="en-GB" sz="1200" b="1"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Aandachtspunten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docent:</a:t>
            </a:r>
          </a:p>
          <a:p>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doel</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is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kennis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laten </a:t>
            </a:r>
            <a:r>
              <a:rPr lang="en-GB" sz="1200" b="0" i="0" u="none" strike="noStrike" cap="none" err="1">
                <a:solidFill>
                  <a:schemeClr val="dk1"/>
                </a:solidFill>
                <a:effectLst/>
                <a:latin typeface="Calibri"/>
                <a:ea typeface="Calibri"/>
                <a:cs typeface="Calibri"/>
                <a:sym typeface="Calibri"/>
              </a:rPr>
              <a:t>maken</a:t>
            </a:r>
            <a:r>
              <a:rPr lang="en-GB" sz="1200" b="0" i="0" u="none" strike="noStrike" cap="none">
                <a:solidFill>
                  <a:schemeClr val="dk1"/>
                </a:solidFill>
                <a:effectLst/>
                <a:latin typeface="Calibri"/>
                <a:ea typeface="Calibri"/>
                <a:cs typeface="Calibri"/>
                <a:sym typeface="Calibri"/>
              </a:rPr>
              <a:t> met de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zodat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zij</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deze</a:t>
            </a:r>
            <a:r>
              <a:rPr lang="en-GB" sz="1200" b="0" i="0" u="none" strike="noStrike" cap="none">
                <a:solidFill>
                  <a:schemeClr val="dk1"/>
                </a:solidFill>
                <a:effectLst/>
                <a:latin typeface="Calibri"/>
                <a:ea typeface="Calibri"/>
                <a:cs typeface="Calibri"/>
                <a:sym typeface="Calibri"/>
              </a:rPr>
              <a:t> ook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hun</a:t>
            </a:r>
            <a:r>
              <a:rPr lang="en-GB" sz="1200" b="0" i="0" u="none" strike="noStrike" cap="none">
                <a:solidFill>
                  <a:schemeClr val="dk1"/>
                </a:solidFill>
                <a:effectLst/>
                <a:latin typeface="Calibri"/>
                <a:ea typeface="Calibri"/>
                <a:cs typeface="Calibri"/>
                <a:sym typeface="Calibri"/>
              </a:rPr>
              <a:t> eigen </a:t>
            </a:r>
            <a:r>
              <a:rPr lang="en-GB" sz="1200" b="0" i="0" u="none" strike="noStrike" cap="none" err="1">
                <a:solidFill>
                  <a:schemeClr val="dk1"/>
                </a:solidFill>
                <a:effectLst/>
                <a:latin typeface="Calibri"/>
                <a:ea typeface="Calibri"/>
                <a:cs typeface="Calibri"/>
                <a:sym typeface="Calibri"/>
              </a:rPr>
              <a:t>situatie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kunnen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invullen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werken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individueel</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8 </a:t>
            </a:r>
            <a:r>
              <a:rPr lang="en-GB" sz="1200" b="0" i="0" u="none" strike="noStrike" cap="none" err="1">
                <a:solidFill>
                  <a:schemeClr val="dk1"/>
                </a:solidFill>
                <a:effectLst/>
                <a:latin typeface="Calibri"/>
                <a:ea typeface="Calibri"/>
                <a:cs typeface="Calibri"/>
                <a:sym typeface="Calibri"/>
              </a:rPr>
              <a:t>minuten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tijd</a:t>
            </a:r>
            <a:r>
              <a:rPr lang="en-GB" sz="1200" b="0" i="0" u="none" strike="noStrike" cap="none">
                <a:solidFill>
                  <a:schemeClr val="dk1"/>
                </a:solidFill>
                <a:effectLst/>
                <a:latin typeface="Calibri"/>
                <a:ea typeface="Calibri"/>
                <a:cs typeface="Calibri"/>
                <a:sym typeface="Calibri"/>
              </a:rPr>
              <a:t> om de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vullen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Het is </a:t>
            </a:r>
            <a:r>
              <a:rPr lang="en-GB" sz="1200" b="0" i="0" u="none" strike="noStrike" cap="none" err="1">
                <a:solidFill>
                  <a:schemeClr val="dk1"/>
                </a:solidFill>
                <a:effectLst/>
                <a:latin typeface="Calibri"/>
                <a:ea typeface="Calibri"/>
                <a:cs typeface="Calibri"/>
                <a:sym typeface="Calibri"/>
              </a:rPr>
              <a:t>handig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tevoren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keer</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vullen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zodat</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idee </a:t>
            </a:r>
            <a:r>
              <a:rPr lang="en-GB" sz="1200" b="0" i="0" u="none" strike="noStrike" cap="none" err="1">
                <a:solidFill>
                  <a:schemeClr val="dk1"/>
                </a:solidFill>
                <a:effectLst/>
                <a:latin typeface="Calibri"/>
                <a:ea typeface="Calibri"/>
                <a:cs typeface="Calibri"/>
                <a:sym typeface="Calibri"/>
              </a:rPr>
              <a:t>hebt</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stappen</a:t>
            </a:r>
            <a:r>
              <a:rPr lang="en-GB" sz="1200" b="0" i="0" u="none" strike="noStrike" cap="none">
                <a:solidFill>
                  <a:schemeClr val="dk1"/>
                </a:solidFill>
                <a:effectLst/>
                <a:latin typeface="Calibri"/>
                <a:ea typeface="Calibri"/>
                <a:cs typeface="Calibri"/>
                <a:sym typeface="Calibri"/>
              </a:rPr>
              <a:t> en wat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ingevuld</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Klik</a:t>
            </a:r>
            <a:r>
              <a:rPr lang="en-GB" sz="1200" b="0" i="0" u="none" strike="noStrike" cap="none">
                <a:solidFill>
                  <a:schemeClr val="dk1"/>
                </a:solidFill>
                <a:effectLst/>
                <a:latin typeface="Calibri"/>
                <a:ea typeface="Calibri"/>
                <a:cs typeface="Calibri"/>
                <a:sym typeface="Calibri"/>
              </a:rPr>
              <a:t> op de knop ‘</a:t>
            </a:r>
            <a:r>
              <a:rPr lang="en-GB" sz="1200" b="0" i="0" u="none" strike="noStrike" cap="none" err="1">
                <a:solidFill>
                  <a:schemeClr val="dk1"/>
                </a:solidFill>
                <a:effectLst/>
                <a:latin typeface="Calibri"/>
                <a:ea typeface="Calibri"/>
                <a:cs typeface="Calibri"/>
                <a:sym typeface="Calibri"/>
              </a:rPr>
              <a:t>voorbeeld</a:t>
            </a:r>
            <a:r>
              <a:rPr lang="en-GB" sz="1200" b="0" i="0" u="none" strike="noStrike" cap="none">
                <a:solidFill>
                  <a:schemeClr val="dk1"/>
                </a:solidFill>
                <a:effectLst/>
                <a:latin typeface="Calibri"/>
                <a:ea typeface="Calibri"/>
                <a:cs typeface="Calibri"/>
                <a:sym typeface="Calibri"/>
              </a:rPr>
              <a:t>’ op de </a:t>
            </a:r>
            <a:r>
              <a:rPr lang="en-GB" sz="1200" b="0" i="0" u="none" strike="noStrike" cap="none" err="1">
                <a:solidFill>
                  <a:schemeClr val="dk1"/>
                </a:solidFill>
                <a:effectLst/>
                <a:latin typeface="Calibri"/>
                <a:ea typeface="Calibri"/>
                <a:cs typeface="Calibri"/>
                <a:sym typeface="Calibri"/>
              </a:rPr>
              <a:t>dia</a:t>
            </a:r>
            <a:r>
              <a:rPr lang="en-GB" sz="1200" b="0" i="0" u="none" strike="noStrike" cap="none">
                <a:solidFill>
                  <a:schemeClr val="dk1"/>
                </a:solidFill>
                <a:effectLst/>
                <a:latin typeface="Calibri"/>
                <a:ea typeface="Calibri"/>
                <a:cs typeface="Calibri"/>
                <a:sym typeface="Calibri"/>
              </a:rPr>
              <a:t> om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laten </a:t>
            </a:r>
            <a:r>
              <a:rPr lang="en-GB" sz="1200" b="0" i="0" u="none" strike="noStrike" cap="none" err="1">
                <a:solidFill>
                  <a:schemeClr val="dk1"/>
                </a:solidFill>
                <a:effectLst/>
                <a:latin typeface="Calibri"/>
                <a:ea typeface="Calibri"/>
                <a:cs typeface="Calibri"/>
                <a:sym typeface="Calibri"/>
              </a:rPr>
              <a:t>zien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welke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gegevens</a:t>
            </a:r>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moeten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gebruiken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Deze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gegevens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staan</a:t>
            </a:r>
            <a:r>
              <a:rPr lang="en-GB" sz="1200" b="0" i="0" u="none" strike="noStrike" cap="none">
                <a:solidFill>
                  <a:schemeClr val="dk1"/>
                </a:solidFill>
                <a:effectLst/>
                <a:latin typeface="Calibri"/>
                <a:ea typeface="Calibri"/>
                <a:cs typeface="Calibri"/>
                <a:sym typeface="Calibri"/>
              </a:rPr>
              <a:t> ook op </a:t>
            </a:r>
            <a:r>
              <a:rPr lang="en-GB" sz="1200" b="0" i="0" u="none" strike="noStrike" cap="none" err="1">
                <a:solidFill>
                  <a:schemeClr val="dk1"/>
                </a:solidFill>
                <a:effectLst/>
                <a:latin typeface="Calibri"/>
                <a:ea typeface="Calibri"/>
                <a:cs typeface="Calibri"/>
                <a:sym typeface="Calibri"/>
              </a:rPr>
              <a:t>hun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NB:</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kunnen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iets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afwijken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komt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doordat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 continue up-to-date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gehouden</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gaat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hier</a:t>
            </a:r>
            <a:r>
              <a:rPr lang="en-GB" sz="1200" b="0" i="0" u="none" strike="noStrike" cap="none">
                <a:solidFill>
                  <a:schemeClr val="dk1"/>
                </a:solidFill>
                <a:effectLst/>
                <a:latin typeface="Calibri"/>
                <a:ea typeface="Calibri"/>
                <a:cs typeface="Calibri"/>
                <a:sym typeface="Calibri"/>
              </a:rPr>
              <a:t> om </a:t>
            </a:r>
            <a:r>
              <a:rPr lang="en-GB" sz="1200" b="0" i="0" u="none" strike="noStrike" cap="none" err="1">
                <a:solidFill>
                  <a:schemeClr val="dk1"/>
                </a:solidFill>
                <a:effectLst/>
                <a:latin typeface="Calibri"/>
                <a:ea typeface="Calibri"/>
                <a:cs typeface="Calibri"/>
                <a:sym typeface="Calibri"/>
              </a:rPr>
              <a:t>kleine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verschillen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moeten</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bedrag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benaderen</a:t>
            </a:r>
            <a:r>
              <a:rPr lang="en-GB" sz="1200" b="0" i="0" u="none" strike="noStrike" cap="none">
                <a:solidFill>
                  <a:schemeClr val="dk1"/>
                </a:solidFill>
                <a:effectLst/>
                <a:latin typeface="Calibri"/>
                <a:ea typeface="Calibri"/>
                <a:cs typeface="Calibri"/>
                <a:sym typeface="Calibri"/>
              </a:rPr>
              <a:t>.</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15</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85384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Antwoorden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2 A+B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voor</a:t>
            </a:r>
            <a:r>
              <a:rPr lang="en-GB" sz="1200" b="1" i="0" u="none" strike="noStrike" cap="none">
                <a:solidFill>
                  <a:schemeClr val="dk1"/>
                </a:solidFill>
                <a:effectLst/>
                <a:latin typeface="Calibri"/>
                <a:ea typeface="Calibri"/>
                <a:cs typeface="Calibri"/>
                <a:sym typeface="Calibri"/>
              </a:rPr>
              <a:t> de </a:t>
            </a:r>
            <a:r>
              <a:rPr lang="en-GB" sz="1200" b="1" i="0" u="none" strike="noStrike" cap="none" err="1">
                <a:solidFill>
                  <a:schemeClr val="dk1"/>
                </a:solidFill>
                <a:effectLst/>
                <a:latin typeface="Calibri"/>
                <a:ea typeface="Calibri"/>
                <a:cs typeface="Calibri"/>
                <a:sym typeface="Calibri"/>
              </a:rPr>
              <a:t>nabespreking</a:t>
            </a:r>
            <a:r>
              <a:rPr lang="en-GB" sz="1200" b="1"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klikken</a:t>
            </a:r>
            <a:r>
              <a:rPr lang="en-GB" sz="1200" b="0" i="0" u="none" strike="noStrike" cap="none">
                <a:solidFill>
                  <a:schemeClr val="dk1"/>
                </a:solidFill>
                <a:effectLst/>
                <a:latin typeface="Calibri"/>
                <a:ea typeface="Calibri"/>
                <a:cs typeface="Calibri"/>
                <a:sym typeface="Calibri"/>
              </a:rPr>
              <a:t> op de knop ‘Antwoord’ </a:t>
            </a:r>
            <a:r>
              <a:rPr lang="en-GB" sz="1200" b="0" i="0" u="none" strike="noStrike" cap="none" err="1">
                <a:solidFill>
                  <a:schemeClr val="dk1"/>
                </a:solidFill>
                <a:effectLst/>
                <a:latin typeface="Calibri"/>
                <a:ea typeface="Calibri"/>
                <a:cs typeface="Calibri"/>
                <a:sym typeface="Calibri"/>
              </a:rPr>
              <a:t>zichtbaar</a:t>
            </a:r>
            <a:r>
              <a:rPr lang="en-GB" sz="1200" b="0" i="0" u="none" strike="noStrike" cap="none">
                <a:solidFill>
                  <a:schemeClr val="dk1"/>
                </a:solidFill>
                <a:effectLst/>
                <a:latin typeface="Calibri"/>
                <a:ea typeface="Calibri"/>
                <a:cs typeface="Calibri"/>
                <a:sym typeface="Calibri"/>
              </a:rPr>
              <a:t> op de dia.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2A:</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Daisy </a:t>
            </a:r>
            <a:r>
              <a:rPr lang="en-GB" sz="1200" b="0" i="0" u="none" strike="noStrike" cap="none" err="1">
                <a:solidFill>
                  <a:schemeClr val="dk1"/>
                </a:solidFill>
                <a:effectLst/>
                <a:latin typeface="Calibri"/>
                <a:ea typeface="Calibri"/>
                <a:cs typeface="Calibri"/>
                <a:sym typeface="Calibri"/>
              </a:rPr>
              <a:t>heeft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volgens</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berekening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maandelijks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nodig</a:t>
            </a:r>
            <a:r>
              <a:rPr lang="en-GB" sz="1200" b="0" i="0" u="none" strike="noStrike" cap="none">
                <a:solidFill>
                  <a:schemeClr val="dk1"/>
                </a:solidFill>
                <a:effectLst/>
                <a:latin typeface="Calibri"/>
                <a:ea typeface="Calibri"/>
                <a:cs typeface="Calibri"/>
                <a:sym typeface="Calibri"/>
              </a:rPr>
              <a:t>: € 1.390,-.</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2B:</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Haar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inkomsten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baan</a:t>
            </a:r>
            <a:r>
              <a:rPr lang="en-GB" sz="1200" b="0" i="0" u="none" strike="noStrike" cap="none">
                <a:solidFill>
                  <a:schemeClr val="dk1"/>
                </a:solidFill>
                <a:effectLst/>
                <a:latin typeface="Calibri"/>
                <a:ea typeface="Calibri"/>
                <a:cs typeface="Calibri"/>
                <a:sym typeface="Calibri"/>
              </a:rPr>
              <a:t> + </a:t>
            </a:r>
            <a:r>
              <a:rPr lang="en-GB" sz="1200" b="0" i="0" u="none" strike="noStrike" cap="none" err="1">
                <a:solidFill>
                  <a:schemeClr val="dk1"/>
                </a:solidFill>
                <a:effectLst/>
                <a:latin typeface="Calibri"/>
                <a:ea typeface="Calibri"/>
                <a:cs typeface="Calibri"/>
                <a:sym typeface="Calibri"/>
              </a:rPr>
              <a:t>ouders</a:t>
            </a:r>
            <a:r>
              <a:rPr lang="en-GB" sz="1200" b="0" i="0" u="none" strike="noStrike" cap="none">
                <a:solidFill>
                  <a:schemeClr val="dk1"/>
                </a:solidFill>
                <a:effectLst/>
                <a:latin typeface="Calibri"/>
                <a:ea typeface="Calibri"/>
                <a:cs typeface="Calibri"/>
                <a:sym typeface="Calibri"/>
              </a:rPr>
              <a:t> + </a:t>
            </a:r>
            <a:r>
              <a:rPr lang="en-GB" sz="1200" b="0" i="0" u="none" strike="noStrike" cap="none" err="1">
                <a:solidFill>
                  <a:schemeClr val="dk1"/>
                </a:solidFill>
                <a:effectLst/>
                <a:latin typeface="Calibri"/>
                <a:ea typeface="Calibri"/>
                <a:cs typeface="Calibri"/>
                <a:sym typeface="Calibri"/>
              </a:rPr>
              <a:t>huurtoeslag</a:t>
            </a:r>
            <a:r>
              <a:rPr lang="en-GB" sz="1200" b="0" i="0" u="none" strike="noStrike" cap="none">
                <a:solidFill>
                  <a:schemeClr val="dk1"/>
                </a:solidFill>
                <a:effectLst/>
                <a:latin typeface="Calibri"/>
                <a:ea typeface="Calibri"/>
                <a:cs typeface="Calibri"/>
                <a:sym typeface="Calibri"/>
              </a:rPr>
              <a:t> + </a:t>
            </a:r>
            <a:r>
              <a:rPr lang="en-GB" sz="1200" b="0" i="0" u="none" strike="noStrike" cap="none" err="1">
                <a:solidFill>
                  <a:schemeClr val="dk1"/>
                </a:solidFill>
                <a:effectLst/>
                <a:latin typeface="Calibri"/>
                <a:ea typeface="Calibri"/>
                <a:cs typeface="Calibri"/>
                <a:sym typeface="Calibri"/>
              </a:rPr>
              <a:t>zorgtoeslag</a:t>
            </a:r>
            <a:r>
              <a:rPr lang="en-GB" sz="1200" b="0" i="0" u="none" strike="noStrike" cap="none">
                <a:solidFill>
                  <a:schemeClr val="dk1"/>
                </a:solidFill>
                <a:effectLst/>
                <a:latin typeface="Calibri"/>
                <a:ea typeface="Calibri"/>
                <a:cs typeface="Calibri"/>
                <a:sym typeface="Calibri"/>
              </a:rPr>
              <a:t>: € 584,-.</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16</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3587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Antwoorden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2 C+D</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2C:</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Daisy’s </a:t>
            </a:r>
            <a:r>
              <a:rPr lang="en-GB" sz="1200" b="0" i="0" u="none" strike="noStrike" cap="none" err="1">
                <a:solidFill>
                  <a:schemeClr val="dk1"/>
                </a:solidFill>
                <a:effectLst/>
                <a:latin typeface="Calibri"/>
                <a:ea typeface="Calibri"/>
                <a:cs typeface="Calibri"/>
                <a:sym typeface="Calibri"/>
              </a:rPr>
              <a:t>tekort</a:t>
            </a:r>
            <a:r>
              <a:rPr lang="en-GB" sz="1200" b="0" i="0" u="none" strike="noStrike" cap="none">
                <a:solidFill>
                  <a:schemeClr val="dk1"/>
                </a:solidFill>
                <a:effectLst/>
                <a:latin typeface="Calibri"/>
                <a:ea typeface="Calibri"/>
                <a:cs typeface="Calibri"/>
                <a:sym typeface="Calibri"/>
              </a:rPr>
              <a:t> is: € 806-.</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2D:</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Basisbeurs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Daisy (</a:t>
            </a:r>
            <a:r>
              <a:rPr lang="en-GB" sz="1200" b="0" i="0" u="none" strike="noStrike" cap="none" err="1">
                <a:solidFill>
                  <a:schemeClr val="dk1"/>
                </a:solidFill>
                <a:effectLst/>
                <a:latin typeface="Calibri"/>
                <a:ea typeface="Calibri"/>
                <a:cs typeface="Calibri"/>
                <a:sym typeface="Calibri"/>
              </a:rPr>
              <a:t>uitwonend</a:t>
            </a:r>
            <a:r>
              <a:rPr lang="en-GB" sz="1200" b="0" i="0" u="none" strike="noStrike" cap="none">
                <a:solidFill>
                  <a:schemeClr val="dk1"/>
                </a:solidFill>
                <a:effectLst/>
                <a:latin typeface="Calibri"/>
                <a:ea typeface="Calibri"/>
                <a:cs typeface="Calibri"/>
                <a:sym typeface="Calibri"/>
              </a:rPr>
              <a:t>): € 490,86. LET OP: de </a:t>
            </a:r>
            <a:r>
              <a:rPr lang="en-GB" sz="1200" b="0" i="0" u="none" strike="noStrike" cap="none" err="1">
                <a:solidFill>
                  <a:schemeClr val="dk1"/>
                </a:solidFill>
                <a:effectLst/>
                <a:latin typeface="Calibri"/>
                <a:ea typeface="Calibri"/>
                <a:cs typeface="Calibri"/>
                <a:sym typeface="Calibri"/>
              </a:rPr>
              <a:t>koopkrachtmaatregel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vervalt</a:t>
            </a:r>
            <a:r>
              <a:rPr lang="en-GB" sz="1200" b="0" i="0" u="none" strike="noStrike" cap="none">
                <a:solidFill>
                  <a:schemeClr val="dk1"/>
                </a:solidFill>
                <a:effectLst/>
                <a:latin typeface="Calibri"/>
                <a:ea typeface="Calibri"/>
                <a:cs typeface="Calibri"/>
                <a:sym typeface="Calibri"/>
              </a:rPr>
              <a:t> per </a:t>
            </a:r>
            <a:r>
              <a:rPr lang="en-GB" sz="1200" b="0" i="0" u="none" strike="noStrike" cap="none" err="1">
                <a:solidFill>
                  <a:schemeClr val="dk1"/>
                </a:solidFill>
                <a:effectLst/>
                <a:latin typeface="Calibri"/>
                <a:ea typeface="Calibri"/>
                <a:cs typeface="Calibri"/>
                <a:sym typeface="Calibri"/>
              </a:rPr>
              <a:t>augustus</a:t>
            </a:r>
            <a:r>
              <a:rPr lang="en-GB" sz="1200" b="0" i="0" u="none" strike="noStrike" cap="none">
                <a:solidFill>
                  <a:schemeClr val="dk1"/>
                </a:solidFill>
                <a:effectLst/>
                <a:latin typeface="Calibri"/>
                <a:ea typeface="Calibri"/>
                <a:cs typeface="Calibri"/>
                <a:sym typeface="Calibri"/>
              </a:rPr>
              <a:t> 2024.</a:t>
            </a:r>
          </a:p>
          <a:p>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Daisy: € 235,76.</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uitgaven</a:t>
            </a:r>
            <a:r>
              <a:rPr lang="en-GB" sz="1200" b="0" i="0" u="none" strike="noStrike" cap="none">
                <a:solidFill>
                  <a:schemeClr val="dk1"/>
                </a:solidFill>
                <a:effectLst/>
                <a:latin typeface="Calibri"/>
                <a:ea typeface="Calibri"/>
                <a:cs typeface="Calibri"/>
                <a:sym typeface="Calibri"/>
              </a:rPr>
              <a:t> van Daisy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hoger</a:t>
            </a:r>
            <a:r>
              <a:rPr lang="en-GB" sz="1200" b="0" i="0" u="none" strike="noStrike" cap="none">
                <a:solidFill>
                  <a:schemeClr val="dk1"/>
                </a:solidFill>
                <a:effectLst/>
                <a:latin typeface="Calibri"/>
                <a:ea typeface="Calibri"/>
                <a:cs typeface="Calibri"/>
                <a:sym typeface="Calibri"/>
              </a:rPr>
              <a:t> dan de </a:t>
            </a:r>
            <a:r>
              <a:rPr lang="en-GB" sz="1200" b="0" i="0" u="none" strike="noStrike" cap="none" err="1">
                <a:solidFill>
                  <a:schemeClr val="dk1"/>
                </a:solidFill>
                <a:effectLst/>
                <a:latin typeface="Calibri"/>
                <a:ea typeface="Calibri"/>
                <a:cs typeface="Calibri"/>
                <a:sym typeface="Calibri"/>
              </a:rPr>
              <a:t>inkomsten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hoogte</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hangt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o.a.</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af</a:t>
            </a:r>
            <a:r>
              <a:rPr lang="en-GB" sz="1200" b="0" i="0" u="none" strike="noStrike" cap="none">
                <a:solidFill>
                  <a:schemeClr val="dk1"/>
                </a:solidFill>
                <a:effectLst/>
                <a:latin typeface="Calibri"/>
                <a:ea typeface="Calibri"/>
                <a:cs typeface="Calibri"/>
                <a:sym typeface="Calibri"/>
              </a:rPr>
              <a:t> van het </a:t>
            </a:r>
            <a:r>
              <a:rPr lang="en-GB" sz="1200" b="0" i="0" u="none" strike="noStrike" cap="none" err="1">
                <a:solidFill>
                  <a:schemeClr val="dk1"/>
                </a:solidFill>
                <a:effectLst/>
                <a:latin typeface="Calibri"/>
                <a:ea typeface="Calibri"/>
                <a:cs typeface="Calibri"/>
                <a:sym typeface="Calibri"/>
              </a:rPr>
              <a:t>inkomen</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ouders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 er </a:t>
            </a:r>
            <a:r>
              <a:rPr lang="en-GB" sz="1200" b="0" i="0" u="none" strike="noStrike" cap="none" err="1">
                <a:solidFill>
                  <a:schemeClr val="dk1"/>
                </a:solidFill>
                <a:effectLst/>
                <a:latin typeface="Calibri"/>
                <a:ea typeface="Calibri"/>
                <a:cs typeface="Calibri"/>
                <a:sym typeface="Calibri"/>
              </a:rPr>
              <a:t>problemen</a:t>
            </a:r>
            <a:r>
              <a:rPr lang="en-GB" sz="1200" b="0" i="0" u="none" strike="noStrike" cap="none">
                <a:solidFill>
                  <a:schemeClr val="dk1"/>
                </a:solidFill>
                <a:effectLst/>
                <a:latin typeface="Calibri"/>
                <a:ea typeface="Calibri"/>
                <a:cs typeface="Calibri"/>
                <a:sym typeface="Calibri"/>
              </a:rPr>
              <a:t> met de </a:t>
            </a:r>
            <a:r>
              <a:rPr lang="en-GB" sz="1200" b="0" i="0" u="none" strike="noStrike" cap="none" err="1">
                <a:solidFill>
                  <a:schemeClr val="dk1"/>
                </a:solidFill>
                <a:effectLst/>
                <a:latin typeface="Calibri"/>
                <a:ea typeface="Calibri"/>
                <a:cs typeface="Calibri"/>
                <a:sym typeface="Calibri"/>
              </a:rPr>
              <a:t>ouders</a:t>
            </a:r>
            <a:r>
              <a:rPr lang="en-GB" sz="1200" b="0" i="0" u="none" strike="noStrike" cap="none">
                <a:solidFill>
                  <a:schemeClr val="dk1"/>
                </a:solidFill>
                <a:effectLst/>
                <a:latin typeface="Calibri"/>
                <a:ea typeface="Calibri"/>
                <a:cs typeface="Calibri"/>
                <a:sym typeface="Calibri"/>
              </a:rPr>
              <a:t>, is het </a:t>
            </a:r>
            <a:r>
              <a:rPr lang="en-GB" sz="1200" b="0" i="0" u="none" strike="noStrike" cap="none" err="1">
                <a:solidFill>
                  <a:schemeClr val="dk1"/>
                </a:solidFill>
                <a:effectLst/>
                <a:latin typeface="Calibri"/>
                <a:ea typeface="Calibri"/>
                <a:cs typeface="Calibri"/>
                <a:sym typeface="Calibri"/>
              </a:rPr>
              <a:t>lastig</a:t>
            </a:r>
            <a:r>
              <a:rPr lang="en-GB" sz="1200" b="0" i="0" u="none" strike="noStrike" cap="none">
                <a:solidFill>
                  <a:schemeClr val="dk1"/>
                </a:solidFill>
                <a:effectLst/>
                <a:latin typeface="Calibri"/>
                <a:ea typeface="Calibri"/>
                <a:cs typeface="Calibri"/>
                <a:sym typeface="Calibri"/>
              </a:rPr>
              <a:t> om </a:t>
            </a:r>
            <a:r>
              <a:rPr lang="en-GB" sz="1200" b="0" i="0" u="none" strike="noStrike" cap="none" err="1">
                <a:solidFill>
                  <a:schemeClr val="dk1"/>
                </a:solidFill>
                <a:effectLst/>
                <a:latin typeface="Calibri"/>
                <a:ea typeface="Calibri"/>
                <a:cs typeface="Calibri"/>
                <a:sym typeface="Calibri"/>
              </a:rPr>
              <a:t>hun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inkomen</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vragen</a:t>
            </a:r>
            <a:r>
              <a:rPr lang="en-GB" sz="1200" b="0" i="0" u="none" strike="noStrike" cap="none">
                <a:solidFill>
                  <a:schemeClr val="dk1"/>
                </a:solidFill>
                <a:effectLst/>
                <a:latin typeface="Calibri"/>
                <a:ea typeface="Calibri"/>
                <a:cs typeface="Calibri"/>
                <a:sym typeface="Calibri"/>
              </a:rPr>
              <a:t>, of is het </a:t>
            </a:r>
            <a:r>
              <a:rPr lang="en-GB" sz="1200" b="0" i="0" u="none" strike="noStrike" cap="none" err="1">
                <a:solidFill>
                  <a:schemeClr val="dk1"/>
                </a:solidFill>
                <a:effectLst/>
                <a:latin typeface="Calibri"/>
                <a:ea typeface="Calibri"/>
                <a:cs typeface="Calibri"/>
                <a:sym typeface="Calibri"/>
              </a:rPr>
              <a:t>inkomen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gedaald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Kijk</a:t>
            </a:r>
            <a:r>
              <a:rPr lang="en-GB" sz="1200" b="0" i="0" u="none" strike="noStrike" cap="none">
                <a:solidFill>
                  <a:schemeClr val="dk1"/>
                </a:solidFill>
                <a:effectLst/>
                <a:latin typeface="Calibri"/>
                <a:ea typeface="Calibri"/>
                <a:cs typeface="Calibri"/>
                <a:sym typeface="Calibri"/>
              </a:rPr>
              <a:t> op </a:t>
            </a:r>
            <a:r>
              <a:rPr lang="en-GB" sz="1200" b="0" i="0" u="sng" strike="noStrike" cap="none">
                <a:solidFill>
                  <a:schemeClr val="dk1"/>
                </a:solidFill>
                <a:effectLst/>
                <a:latin typeface="Calibri"/>
                <a:ea typeface="Calibri"/>
                <a:cs typeface="Calibri"/>
                <a:sym typeface="Calibri"/>
              </a:rPr>
              <a:t>bit.ly/2s4vEn8</a:t>
            </a:r>
            <a:r>
              <a:rPr lang="en-GB" sz="1200" b="0" i="0" u="none" strike="noStrike" cap="none">
                <a:solidFill>
                  <a:schemeClr val="dk1"/>
                </a:solidFill>
                <a:effectLst/>
                <a:latin typeface="Calibri"/>
                <a:ea typeface="Calibri"/>
                <a:cs typeface="Calibri"/>
                <a:sym typeface="Calibri"/>
              </a:rPr>
              <a:t>. </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17</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4507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3 – </a:t>
            </a:r>
            <a:r>
              <a:rPr lang="en-GB" sz="1200" b="1" i="0" u="none" strike="noStrike" cap="none" err="1">
                <a:solidFill>
                  <a:schemeClr val="dk1"/>
                </a:solidFill>
                <a:effectLst/>
                <a:latin typeface="Calibri"/>
                <a:ea typeface="Calibri"/>
                <a:cs typeface="Calibri"/>
                <a:sym typeface="Calibri"/>
              </a:rPr>
              <a:t>Lenen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voor</a:t>
            </a:r>
            <a:r>
              <a:rPr lang="en-GB" sz="1200" b="1" i="0" u="none" strike="noStrike" cap="none">
                <a:solidFill>
                  <a:schemeClr val="dk1"/>
                </a:solidFill>
                <a:effectLst/>
                <a:latin typeface="Calibri"/>
                <a:ea typeface="Calibri"/>
                <a:cs typeface="Calibri"/>
                <a:sym typeface="Calibri"/>
              </a:rPr>
              <a:t> je </a:t>
            </a:r>
            <a:r>
              <a:rPr lang="en-GB" sz="1200" b="1" i="0" u="none" strike="noStrike" cap="none" err="1">
                <a:solidFill>
                  <a:schemeClr val="dk1"/>
                </a:solidFill>
                <a:effectLst/>
                <a:latin typeface="Calibri"/>
                <a:ea typeface="Calibri"/>
                <a:cs typeface="Calibri"/>
                <a:sym typeface="Calibri"/>
              </a:rPr>
              <a:t>studie</a:t>
            </a:r>
            <a:endParaRPr lang="en-GB" sz="1200" b="1"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Aandachtspunten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docent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werken </a:t>
            </a:r>
            <a:r>
              <a:rPr lang="en-GB" sz="1200" b="0" i="0" u="none" strike="noStrike" cap="none" err="1">
                <a:solidFill>
                  <a:schemeClr val="dk1"/>
                </a:solidFill>
                <a:effectLst/>
                <a:latin typeface="Calibri"/>
                <a:ea typeface="Calibri"/>
                <a:cs typeface="Calibri"/>
                <a:sym typeface="Calibri"/>
              </a:rPr>
              <a:t>zelfstandig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5 </a:t>
            </a:r>
            <a:r>
              <a:rPr lang="en-GB" sz="1200" b="0" i="0" u="none" strike="noStrike" cap="none" err="1">
                <a:solidFill>
                  <a:schemeClr val="dk1"/>
                </a:solidFill>
                <a:effectLst/>
                <a:latin typeface="Calibri"/>
                <a:ea typeface="Calibri"/>
                <a:cs typeface="Calibri"/>
                <a:sym typeface="Calibri"/>
              </a:rPr>
              <a:t>minuten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tijd</a:t>
            </a:r>
            <a:r>
              <a:rPr lang="en-GB" sz="1200" b="0" i="0" u="none" strike="noStrike" cap="none">
                <a:solidFill>
                  <a:schemeClr val="dk1"/>
                </a:solidFill>
                <a:effectLst/>
                <a:latin typeface="Calibri"/>
                <a:ea typeface="Calibri"/>
                <a:cs typeface="Calibri"/>
                <a:sym typeface="Calibri"/>
              </a:rPr>
              <a:t> om de </a:t>
            </a:r>
            <a:r>
              <a:rPr lang="en-GB" sz="1200" b="0" i="0" u="none" strike="noStrike" cap="none" err="1">
                <a:solidFill>
                  <a:schemeClr val="dk1"/>
                </a:solidFill>
                <a:effectLst/>
                <a:latin typeface="Calibri"/>
                <a:ea typeface="Calibri"/>
                <a:cs typeface="Calibri"/>
                <a:sym typeface="Calibri"/>
              </a:rPr>
              <a:t>vragen</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maken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invullijst</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onderdelen</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die ze </a:t>
            </a:r>
            <a:r>
              <a:rPr lang="en-GB" sz="1200" b="0" i="0" u="none" strike="noStrike" cap="none" err="1">
                <a:solidFill>
                  <a:schemeClr val="dk1"/>
                </a:solidFill>
                <a:effectLst/>
                <a:latin typeface="Calibri"/>
                <a:ea typeface="Calibri"/>
                <a:cs typeface="Calibri"/>
                <a:sym typeface="Calibri"/>
              </a:rPr>
              <a:t>nodig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bij</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vraag</a:t>
            </a:r>
            <a:r>
              <a:rPr lang="en-GB" sz="1200" b="0" i="0" u="none" strike="noStrike" cap="none">
                <a:solidFill>
                  <a:schemeClr val="dk1"/>
                </a:solidFill>
                <a:effectLst/>
                <a:latin typeface="Calibri"/>
                <a:ea typeface="Calibri"/>
                <a:cs typeface="Calibri"/>
                <a:sym typeface="Calibri"/>
              </a:rPr>
              <a:t> 3A </a:t>
            </a:r>
            <a:r>
              <a:rPr lang="en-GB" sz="1200" b="0" i="0" u="none" strike="noStrike" cap="none" err="1">
                <a:solidFill>
                  <a:schemeClr val="dk1"/>
                </a:solidFill>
                <a:effectLst/>
                <a:latin typeface="Calibri"/>
                <a:ea typeface="Calibri"/>
                <a:cs typeface="Calibri"/>
                <a:sym typeface="Calibri"/>
              </a:rPr>
              <a:t>staat</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hun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klassikaal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endParaRPr lang="en-GB" sz="1200" b="0" i="0" u="none" strike="noStrike" cap="none">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18</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3174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Antwoorden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3 A+B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voor</a:t>
            </a:r>
            <a:r>
              <a:rPr lang="en-GB" sz="1200" b="1" i="0" u="none" strike="noStrike" cap="none">
                <a:solidFill>
                  <a:schemeClr val="dk1"/>
                </a:solidFill>
                <a:effectLst/>
                <a:latin typeface="Calibri"/>
                <a:ea typeface="Calibri"/>
                <a:cs typeface="Calibri"/>
                <a:sym typeface="Calibri"/>
              </a:rPr>
              <a:t> de </a:t>
            </a:r>
            <a:r>
              <a:rPr lang="en-GB" sz="1200" b="1" i="0" u="none" strike="noStrike" cap="none" err="1">
                <a:solidFill>
                  <a:schemeClr val="dk1"/>
                </a:solidFill>
                <a:effectLst/>
                <a:latin typeface="Calibri"/>
                <a:ea typeface="Calibri"/>
                <a:cs typeface="Calibri"/>
                <a:sym typeface="Calibri"/>
              </a:rPr>
              <a:t>nabespreking</a:t>
            </a:r>
            <a:r>
              <a:rPr lang="en-GB" sz="1200" b="1"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klikken</a:t>
            </a:r>
            <a:r>
              <a:rPr lang="en-GB" sz="1200" b="0" i="0" u="none" strike="noStrike" cap="none">
                <a:solidFill>
                  <a:schemeClr val="dk1"/>
                </a:solidFill>
                <a:effectLst/>
                <a:latin typeface="Calibri"/>
                <a:ea typeface="Calibri"/>
                <a:cs typeface="Calibri"/>
                <a:sym typeface="Calibri"/>
              </a:rPr>
              <a:t> op de knop ‘Antwoord’ </a:t>
            </a:r>
            <a:r>
              <a:rPr lang="en-GB" sz="1200" b="0" i="0" u="none" strike="noStrike" cap="none" err="1">
                <a:solidFill>
                  <a:schemeClr val="dk1"/>
                </a:solidFill>
                <a:effectLst/>
                <a:latin typeface="Calibri"/>
                <a:ea typeface="Calibri"/>
                <a:cs typeface="Calibri"/>
                <a:sym typeface="Calibri"/>
              </a:rPr>
              <a:t>zichtbaar</a:t>
            </a:r>
            <a:r>
              <a:rPr lang="en-GB" sz="1200" b="0" i="0" u="none" strike="noStrike" cap="none">
                <a:solidFill>
                  <a:schemeClr val="dk1"/>
                </a:solidFill>
                <a:effectLst/>
                <a:latin typeface="Calibri"/>
                <a:ea typeface="Calibri"/>
                <a:cs typeface="Calibri"/>
                <a:sym typeface="Calibri"/>
              </a:rPr>
              <a:t> op de dia.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3A</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(de </a:t>
            </a:r>
            <a:r>
              <a:rPr lang="en-GB" sz="1200" b="0" i="0" u="none" strike="noStrike" cap="none" err="1">
                <a:solidFill>
                  <a:schemeClr val="dk1"/>
                </a:solidFill>
                <a:effectLst/>
                <a:latin typeface="Calibri"/>
                <a:ea typeface="Calibri"/>
                <a:cs typeface="Calibri"/>
                <a:sym typeface="Calibri"/>
              </a:rPr>
              <a:t>invullijst</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onderdelen</a:t>
            </a:r>
            <a:r>
              <a:rPr lang="en-GB" sz="1200" b="0" i="0" u="none" strike="noStrike" cap="none">
                <a:solidFill>
                  <a:schemeClr val="dk1"/>
                </a:solidFill>
                <a:effectLst/>
                <a:latin typeface="Calibri"/>
                <a:ea typeface="Calibri"/>
                <a:cs typeface="Calibri"/>
                <a:sym typeface="Calibri"/>
              </a:rPr>
              <a:t> van de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a:t>
            </a:r>
            <a:r>
              <a:rPr lang="en-GB" sz="1200" b="0" i="0" u="none" strike="noStrike" cap="none">
                <a:solidFill>
                  <a:schemeClr val="dk1"/>
                </a:solidFill>
                <a:effectLst/>
                <a:latin typeface="Calibri"/>
                <a:ea typeface="Calibri"/>
                <a:cs typeface="Calibri"/>
                <a:sym typeface="Calibri"/>
              </a:rPr>
              <a:t> je er </a:t>
            </a:r>
            <a:r>
              <a:rPr lang="en-GB" sz="1200" b="0" i="0" u="none" strike="noStrike" cap="none" err="1">
                <a:solidFill>
                  <a:schemeClr val="dk1"/>
                </a:solidFill>
                <a:effectLst/>
                <a:latin typeface="Calibri"/>
                <a:ea typeface="Calibri"/>
                <a:cs typeface="Calibri"/>
                <a:sym typeface="Calibri"/>
              </a:rPr>
              <a:t>bij</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pakken</a:t>
            </a:r>
            <a:r>
              <a:rPr lang="en-GB" sz="1200" b="0" i="0" u="none" strike="noStrike" cap="none">
                <a:solidFill>
                  <a:schemeClr val="dk1"/>
                </a:solidFill>
                <a:effectLst/>
                <a:latin typeface="Calibri"/>
                <a:ea typeface="Calibri"/>
                <a:cs typeface="Calibri"/>
                <a:sym typeface="Calibri"/>
              </a:rPr>
              <a:t> met de knop ‘</a:t>
            </a:r>
            <a:r>
              <a:rPr lang="en-GB" sz="1200" b="0" i="0" u="none" strike="noStrike" cap="none" err="1">
                <a:solidFill>
                  <a:schemeClr val="dk1"/>
                </a:solidFill>
                <a:effectLst/>
                <a:latin typeface="Calibri"/>
                <a:ea typeface="Calibri"/>
                <a:cs typeface="Calibri"/>
                <a:sym typeface="Calibri"/>
              </a:rPr>
              <a:t>invullijst</a:t>
            </a:r>
            <a:r>
              <a:rPr lang="en-GB" sz="1200" b="0" i="0" u="none" strike="noStrike" cap="none">
                <a:solidFill>
                  <a:schemeClr val="dk1"/>
                </a:solidFill>
                <a:effectLst/>
                <a:latin typeface="Calibri"/>
                <a:ea typeface="Calibri"/>
                <a:cs typeface="Calibri"/>
                <a:sym typeface="Calibri"/>
              </a:rPr>
              <a:t>’ op de </a:t>
            </a:r>
            <a:r>
              <a:rPr lang="en-GB" sz="1200" b="0" i="0" u="none" strike="noStrike" cap="none" err="1">
                <a:solidFill>
                  <a:schemeClr val="dk1"/>
                </a:solidFill>
                <a:effectLst/>
                <a:latin typeface="Calibri"/>
                <a:ea typeface="Calibri"/>
                <a:cs typeface="Calibri"/>
                <a:sym typeface="Calibri"/>
              </a:rPr>
              <a:t>dia</a:t>
            </a:r>
            <a:r>
              <a:rPr lang="en-GB" sz="1200" b="0" i="0" u="none" strike="noStrike" cap="none">
                <a:solidFill>
                  <a:schemeClr val="dk1"/>
                </a:solidFill>
                <a:effectLst/>
                <a:latin typeface="Calibri"/>
                <a:ea typeface="Calibri"/>
                <a:cs typeface="Calibri"/>
                <a:sym typeface="Calibri"/>
              </a:rPr>
              <a:t>):</a:t>
            </a:r>
          </a:p>
          <a:p>
            <a:r>
              <a:rPr lang="en-GB" sz="1200" b="0" i="0" u="none" strike="noStrike" cap="none" err="1">
                <a:solidFill>
                  <a:schemeClr val="dk1"/>
                </a:solidFill>
                <a:effectLst/>
                <a:latin typeface="Calibri"/>
                <a:ea typeface="Calibri"/>
                <a:cs typeface="Calibri"/>
                <a:sym typeface="Calibri"/>
              </a:rPr>
              <a:t>Alleen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lening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terugbetalen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overige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onderdelen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gift </a:t>
            </a:r>
            <a:r>
              <a:rPr lang="en-GB" sz="1200" b="0" i="0" u="none" strike="noStrike" cap="none" err="1">
                <a:solidFill>
                  <a:schemeClr val="dk1"/>
                </a:solidFill>
                <a:effectLst/>
                <a:latin typeface="Calibri"/>
                <a:ea typeface="Calibri"/>
                <a:cs typeface="Calibri"/>
                <a:sym typeface="Calibri"/>
              </a:rPr>
              <a:t>als</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binnen</a:t>
            </a:r>
            <a:r>
              <a:rPr lang="en-GB" sz="1200" b="0" i="0" u="none" strike="noStrike" cap="none">
                <a:solidFill>
                  <a:schemeClr val="dk1"/>
                </a:solidFill>
                <a:effectLst/>
                <a:latin typeface="Calibri"/>
                <a:ea typeface="Calibri"/>
                <a:cs typeface="Calibri"/>
                <a:sym typeface="Calibri"/>
              </a:rPr>
              <a:t> 10 </a:t>
            </a:r>
            <a:r>
              <a:rPr lang="en-GB" sz="1200" b="0" i="0" u="none" strike="noStrike" cap="none" err="1">
                <a:solidFill>
                  <a:schemeClr val="dk1"/>
                </a:solidFill>
                <a:effectLst/>
                <a:latin typeface="Calibri"/>
                <a:ea typeface="Calibri"/>
                <a:cs typeface="Calibri"/>
                <a:sym typeface="Calibri"/>
              </a:rPr>
              <a:t>jaar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diploma </a:t>
            </a:r>
            <a:r>
              <a:rPr lang="en-GB" sz="1200" b="0" i="0" u="none" strike="noStrike" cap="none" err="1">
                <a:solidFill>
                  <a:schemeClr val="dk1"/>
                </a:solidFill>
                <a:effectLst/>
                <a:latin typeface="Calibri"/>
                <a:ea typeface="Calibri"/>
                <a:cs typeface="Calibri"/>
                <a:sym typeface="Calibri"/>
              </a:rPr>
              <a:t>haalt</a:t>
            </a:r>
            <a:r>
              <a:rPr lang="en-GB" sz="1200" b="0" i="0" u="none" strike="noStrike" cap="none">
                <a:solidFill>
                  <a:schemeClr val="dk1"/>
                </a:solidFill>
                <a:effectLst/>
                <a:latin typeface="Calibri"/>
                <a:ea typeface="Calibri"/>
                <a:cs typeface="Calibri"/>
                <a:sym typeface="Calibri"/>
              </a:rPr>
              <a:t>. De 10 </a:t>
            </a:r>
            <a:r>
              <a:rPr lang="en-GB" sz="1200" b="0" i="0" u="none" strike="noStrike" cap="none" err="1">
                <a:solidFill>
                  <a:schemeClr val="dk1"/>
                </a:solidFill>
                <a:effectLst/>
                <a:latin typeface="Calibri"/>
                <a:ea typeface="Calibri"/>
                <a:cs typeface="Calibri"/>
                <a:sym typeface="Calibri"/>
              </a:rPr>
              <a:t>jaar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gaan</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vanaf</a:t>
            </a:r>
            <a:r>
              <a:rPr lang="en-GB" sz="1200" b="0" i="0" u="none" strike="noStrike" cap="none">
                <a:solidFill>
                  <a:schemeClr val="dk1"/>
                </a:solidFill>
                <a:effectLst/>
                <a:latin typeface="Calibri"/>
                <a:ea typeface="Calibri"/>
                <a:cs typeface="Calibri"/>
                <a:sym typeface="Calibri"/>
              </a:rPr>
              <a:t> de 1e </a:t>
            </a:r>
            <a:r>
              <a:rPr lang="en-GB" sz="1200" b="0" i="0" u="none" strike="noStrike" cap="none" err="1">
                <a:solidFill>
                  <a:schemeClr val="dk1"/>
                </a:solidFill>
                <a:effectLst/>
                <a:latin typeface="Calibri"/>
                <a:ea typeface="Calibri"/>
                <a:cs typeface="Calibri"/>
                <a:sym typeface="Calibri"/>
              </a:rPr>
              <a:t>maand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mbo</a:t>
            </a:r>
            <a:r>
              <a:rPr lang="en-GB" sz="1200" b="0" i="0" u="none" strike="noStrike" cap="none">
                <a:solidFill>
                  <a:schemeClr val="dk1"/>
                </a:solidFill>
                <a:effectLst/>
                <a:latin typeface="Calibri"/>
                <a:ea typeface="Calibri"/>
                <a:cs typeface="Calibri"/>
                <a:sym typeface="Calibri"/>
              </a:rPr>
              <a:t> 3 of 4. Het diploma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minstens</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niveau</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3B</a:t>
            </a:r>
            <a:r>
              <a:rPr lang="en-GB" sz="1200" b="0" i="0" u="none" strike="noStrike" cap="none">
                <a:solidFill>
                  <a:schemeClr val="dk1"/>
                </a:solidFill>
                <a:effectLst/>
                <a:latin typeface="Calibri"/>
                <a:ea typeface="Calibri"/>
                <a:cs typeface="Calibri"/>
                <a:sym typeface="Calibri"/>
              </a:rPr>
              <a:t> (ga </a:t>
            </a:r>
            <a:r>
              <a:rPr lang="en-GB" sz="1200" b="0" i="0" u="none" strike="noStrike" cap="none" err="1">
                <a:solidFill>
                  <a:schemeClr val="dk1"/>
                </a:solidFill>
                <a:effectLst/>
                <a:latin typeface="Calibri"/>
                <a:ea typeface="Calibri"/>
                <a:cs typeface="Calibri"/>
                <a:sym typeface="Calibri"/>
              </a:rPr>
              <a:t>verder</a:t>
            </a:r>
            <a:r>
              <a:rPr lang="en-GB" sz="1200" b="0" i="0" u="none" strike="noStrike" cap="none">
                <a:solidFill>
                  <a:schemeClr val="dk1"/>
                </a:solidFill>
                <a:effectLst/>
                <a:latin typeface="Calibri"/>
                <a:ea typeface="Calibri"/>
                <a:cs typeface="Calibri"/>
                <a:sym typeface="Calibri"/>
              </a:rPr>
              <a:t> met de reeds </a:t>
            </a:r>
            <a:r>
              <a:rPr lang="en-GB" sz="1200" b="0" i="0" u="none" strike="noStrike" cap="none" err="1">
                <a:solidFill>
                  <a:schemeClr val="dk1"/>
                </a:solidFill>
                <a:effectLst/>
                <a:latin typeface="Calibri"/>
                <a:ea typeface="Calibri"/>
                <a:cs typeface="Calibri"/>
                <a:sym typeface="Calibri"/>
              </a:rPr>
              <a:t>geopende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rekenhulp</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€ 80,- per </a:t>
            </a:r>
            <a:r>
              <a:rPr lang="en-GB" sz="1200" b="0" i="0" u="none" strike="noStrike" cap="none" err="1">
                <a:solidFill>
                  <a:schemeClr val="dk1"/>
                </a:solidFill>
                <a:effectLst/>
                <a:latin typeface="Calibri"/>
                <a:ea typeface="Calibri"/>
                <a:cs typeface="Calibri"/>
                <a:sym typeface="Calibri"/>
              </a:rPr>
              <a:t>maand</a:t>
            </a:r>
            <a:r>
              <a:rPr lang="en-GB" sz="1200" b="0" i="0" u="none" strike="noStrike" cap="none">
                <a:solidFill>
                  <a:schemeClr val="dk1"/>
                </a:solidFill>
                <a:effectLst/>
                <a:latin typeface="Calibri"/>
                <a:ea typeface="Calibri"/>
                <a:cs typeface="Calibri"/>
                <a:sym typeface="Calibri"/>
              </a:rPr>
              <a:t>. </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19</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92442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Benodigd</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materiaal</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verborgen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dia</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alleen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voor</a:t>
            </a:r>
            <a:r>
              <a:rPr lang="en-GB" sz="1200" b="1" i="0" u="none" strike="noStrike" cap="none">
                <a:solidFill>
                  <a:schemeClr val="dk1"/>
                </a:solidFill>
                <a:effectLst/>
                <a:latin typeface="Calibri"/>
                <a:ea typeface="Calibri"/>
                <a:cs typeface="Calibri"/>
                <a:sym typeface="Calibri"/>
              </a:rPr>
              <a:t> docent </a:t>
            </a:r>
            <a:r>
              <a:rPr lang="en-GB" sz="1200" b="1" i="0" u="none" strike="noStrike" cap="none" err="1">
                <a:solidFill>
                  <a:schemeClr val="dk1"/>
                </a:solidFill>
                <a:effectLst/>
                <a:latin typeface="Calibri"/>
                <a:ea typeface="Calibri"/>
                <a:cs typeface="Calibri"/>
                <a:sym typeface="Calibri"/>
              </a:rPr>
              <a:t>bedoeld</a:t>
            </a:r>
            <a:r>
              <a:rPr lang="en-GB" sz="1200" b="1"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Digibord</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computer of tablet per twee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geprint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exemplaar</a:t>
            </a:r>
            <a:r>
              <a:rPr lang="en-GB" sz="1200" b="0" i="0" u="none" strike="noStrike" cap="none">
                <a:solidFill>
                  <a:schemeClr val="dk1"/>
                </a:solidFill>
                <a:effectLst/>
                <a:latin typeface="Calibri"/>
                <a:ea typeface="Calibri"/>
                <a:cs typeface="Calibri"/>
                <a:sym typeface="Calibri"/>
              </a:rPr>
              <a:t> van het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 per </a:t>
            </a:r>
            <a:r>
              <a:rPr lang="en-GB" sz="1200" b="0" i="0" u="none" strike="noStrike" cap="none" err="1">
                <a:solidFill>
                  <a:schemeClr val="dk1"/>
                </a:solidFill>
                <a:effectLst/>
                <a:latin typeface="Calibri"/>
                <a:ea typeface="Calibri"/>
                <a:cs typeface="Calibri"/>
                <a:sym typeface="Calibri"/>
              </a:rPr>
              <a:t>leerling</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Toegang</a:t>
            </a:r>
            <a:r>
              <a:rPr lang="en-GB" sz="1200" b="0" i="0" u="none" strike="noStrike" cap="none">
                <a:solidFill>
                  <a:schemeClr val="dk1"/>
                </a:solidFill>
                <a:effectLst/>
                <a:latin typeface="Calibri"/>
                <a:ea typeface="Calibri"/>
                <a:cs typeface="Calibri"/>
                <a:sym typeface="Calibri"/>
              </a:rPr>
              <a:t> tot internet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elk </a:t>
            </a:r>
            <a:r>
              <a:rPr lang="en-GB" sz="1200" b="0" i="0" u="none" strike="noStrike" cap="none" err="1">
                <a:solidFill>
                  <a:schemeClr val="dk1"/>
                </a:solidFill>
                <a:effectLst/>
                <a:latin typeface="Calibri"/>
                <a:ea typeface="Calibri"/>
                <a:cs typeface="Calibri"/>
                <a:sym typeface="Calibri"/>
              </a:rPr>
              <a:t>tweetal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kan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ook</a:t>
            </a:r>
            <a:r>
              <a:rPr lang="en-GB" sz="1200" b="0" i="0" u="none" strike="noStrike" cap="none">
                <a:solidFill>
                  <a:schemeClr val="dk1"/>
                </a:solidFill>
                <a:effectLst/>
                <a:latin typeface="Calibri"/>
                <a:ea typeface="Calibri"/>
                <a:cs typeface="Calibri"/>
                <a:sym typeface="Calibri"/>
              </a:rPr>
              <a:t> via de smartphone.</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Voorbereiding</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Neem de les </a:t>
            </a:r>
            <a:r>
              <a:rPr lang="en-GB" sz="1200" b="0" i="0" u="none" strike="noStrike" cap="none" err="1">
                <a:solidFill>
                  <a:schemeClr val="dk1"/>
                </a:solidFill>
                <a:effectLst/>
                <a:latin typeface="Calibri"/>
                <a:ea typeface="Calibri"/>
                <a:cs typeface="Calibri"/>
                <a:sym typeface="Calibri"/>
              </a:rPr>
              <a:t>goed</a:t>
            </a:r>
            <a:r>
              <a:rPr lang="en-GB" sz="1200" b="0" i="0" u="none" strike="noStrike" cap="none">
                <a:solidFill>
                  <a:schemeClr val="dk1"/>
                </a:solidFill>
                <a:effectLst/>
                <a:latin typeface="Calibri"/>
                <a:ea typeface="Calibri"/>
                <a:cs typeface="Calibri"/>
                <a:sym typeface="Calibri"/>
              </a:rPr>
              <a:t> door. In de </a:t>
            </a:r>
            <a:r>
              <a:rPr lang="en-GB" sz="1200" b="0" i="0" u="none" strike="noStrike" cap="none" err="1">
                <a:solidFill>
                  <a:schemeClr val="dk1"/>
                </a:solidFill>
                <a:effectLst/>
                <a:latin typeface="Calibri"/>
                <a:ea typeface="Calibri"/>
                <a:cs typeface="Calibri"/>
                <a:sym typeface="Calibri"/>
              </a:rPr>
              <a:t>notities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onderaan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elke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dia</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docent </a:t>
            </a:r>
            <a:r>
              <a:rPr lang="en-GB" sz="1200" b="0" i="0" u="none" strike="noStrike" cap="none" err="1">
                <a:solidFill>
                  <a:schemeClr val="dk1"/>
                </a:solidFill>
                <a:effectLst/>
                <a:latin typeface="Calibri"/>
                <a:ea typeface="Calibri"/>
                <a:cs typeface="Calibri"/>
                <a:sym typeface="Calibri"/>
              </a:rPr>
              <a:t>beschreven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hij</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letten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hij</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bespreken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Print de </a:t>
            </a:r>
            <a:r>
              <a:rPr lang="en-GB" sz="1200" b="0" i="0" u="none" strike="noStrike" cap="none" err="1">
                <a:solidFill>
                  <a:schemeClr val="dk1"/>
                </a:solidFill>
                <a:effectLst/>
                <a:latin typeface="Calibri"/>
                <a:ea typeface="Calibri"/>
                <a:cs typeface="Calibri"/>
                <a:sym typeface="Calibri"/>
              </a:rPr>
              <a:t>werkbladen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optioneel</a:t>
            </a:r>
            <a:r>
              <a:rPr lang="en-GB" sz="1200" b="0" i="0" u="none" strike="noStrike" cap="none">
                <a:solidFill>
                  <a:schemeClr val="dk1"/>
                </a:solidFill>
                <a:effectLst/>
                <a:latin typeface="Calibri"/>
                <a:ea typeface="Calibri"/>
                <a:cs typeface="Calibri"/>
                <a:sym typeface="Calibri"/>
              </a:rPr>
              <a:t>).</a:t>
            </a:r>
          </a:p>
          <a:p>
            <a:endParaRPr lang="en-GB" sz="1200" b="1"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Extra </a:t>
            </a:r>
            <a:r>
              <a:rPr lang="en-GB" sz="1200" b="1" i="0" u="none" strike="noStrike" cap="none" err="1">
                <a:solidFill>
                  <a:schemeClr val="dk1"/>
                </a:solidFill>
                <a:effectLst/>
                <a:latin typeface="Calibri"/>
                <a:ea typeface="Calibri"/>
                <a:cs typeface="Calibri"/>
                <a:sym typeface="Calibri"/>
              </a:rPr>
              <a:t>informatie</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Uitgebreide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informatie</a:t>
            </a:r>
            <a:r>
              <a:rPr lang="en-GB" sz="1200" b="0" i="0" u="none" strike="noStrike" cap="none">
                <a:solidFill>
                  <a:schemeClr val="dk1"/>
                </a:solidFill>
                <a:effectLst/>
                <a:latin typeface="Calibri"/>
                <a:ea typeface="Calibri"/>
                <a:cs typeface="Calibri"/>
                <a:sym typeface="Calibri"/>
              </a:rPr>
              <a:t> is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vinden</a:t>
            </a:r>
            <a:r>
              <a:rPr lang="en-GB" sz="1200" b="0" i="0" u="none" strike="noStrike" cap="none">
                <a:solidFill>
                  <a:schemeClr val="dk1"/>
                </a:solidFill>
                <a:effectLst/>
                <a:latin typeface="Calibri"/>
                <a:ea typeface="Calibri"/>
                <a:cs typeface="Calibri"/>
                <a:sym typeface="Calibri"/>
              </a:rPr>
              <a:t> op de website </a:t>
            </a:r>
            <a:r>
              <a:rPr lang="en-GB" sz="1200" b="0" i="0" u="sng" strike="noStrike" cap="none" err="1">
                <a:solidFill>
                  <a:schemeClr val="dk1"/>
                </a:solidFill>
                <a:effectLst/>
                <a:latin typeface="Calibri"/>
                <a:ea typeface="Calibri"/>
                <a:cs typeface="Calibri"/>
                <a:sym typeface="Calibri"/>
              </a:rPr>
              <a:t>duo.nl</a:t>
            </a:r>
            <a:r>
              <a:rPr lang="en-GB" sz="1200" b="0" i="0" u="none" strike="noStrike" cap="none">
                <a:solidFill>
                  <a:schemeClr val="dk1"/>
                </a:solidFill>
                <a:effectLst/>
                <a:latin typeface="Calibri"/>
                <a:ea typeface="Calibri"/>
                <a:cs typeface="Calibri"/>
                <a:sym typeface="Calibri"/>
              </a:rPr>
              <a:t>. Via hyperlinks op het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kan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meer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lezen</a:t>
            </a:r>
            <a:r>
              <a:rPr lang="en-GB" sz="1200" b="0" i="0" u="none" strike="noStrike" cap="none">
                <a:solidFill>
                  <a:schemeClr val="dk1"/>
                </a:solidFill>
                <a:effectLst/>
                <a:latin typeface="Calibri"/>
                <a:ea typeface="Calibri"/>
                <a:cs typeface="Calibri"/>
                <a:sym typeface="Calibri"/>
              </a:rPr>
              <a:t> over het </a:t>
            </a:r>
            <a:r>
              <a:rPr lang="en-GB" sz="1200" b="0" i="0" u="none" strike="noStrike" cap="none" err="1">
                <a:solidFill>
                  <a:schemeClr val="dk1"/>
                </a:solidFill>
                <a:effectLst/>
                <a:latin typeface="Calibri"/>
                <a:ea typeface="Calibri"/>
                <a:cs typeface="Calibri"/>
                <a:sym typeface="Calibri"/>
              </a:rPr>
              <a:t>besproken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onderwerp</a:t>
            </a:r>
            <a:r>
              <a:rPr lang="en-GB" sz="1200" b="0" i="0" u="none" strike="noStrike" cap="none">
                <a:solidFill>
                  <a:schemeClr val="dk1"/>
                </a:solidFill>
                <a:effectLst/>
                <a:latin typeface="Calibri"/>
                <a:ea typeface="Calibri"/>
                <a:cs typeface="Calibri"/>
                <a:sym typeface="Calibri"/>
              </a:rPr>
              <a:t>.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a:solidFill>
                  <a:schemeClr val="dk1"/>
                </a:solidFill>
                <a:effectLst/>
                <a:latin typeface="Calibri"/>
                <a:ea typeface="Calibri"/>
                <a:cs typeface="Calibri"/>
                <a:sym typeface="Calibri"/>
              </a:rPr>
              <a:t>Wat </a:t>
            </a:r>
            <a:r>
              <a:rPr lang="en-GB" sz="1200" b="1" i="0" u="none" strike="noStrike" cap="none" err="1">
                <a:solidFill>
                  <a:schemeClr val="dk1"/>
                </a:solidFill>
                <a:effectLst/>
                <a:latin typeface="Calibri"/>
                <a:ea typeface="Calibri"/>
                <a:cs typeface="Calibri"/>
                <a:sym typeface="Calibri"/>
              </a:rPr>
              <a:t>moet</a:t>
            </a:r>
            <a:r>
              <a:rPr lang="en-GB" sz="1200" b="1" i="0" u="none" strike="noStrike" cap="none">
                <a:solidFill>
                  <a:schemeClr val="dk1"/>
                </a:solidFill>
                <a:effectLst/>
                <a:latin typeface="Calibri"/>
                <a:ea typeface="Calibri"/>
                <a:cs typeface="Calibri"/>
                <a:sym typeface="Calibri"/>
              </a:rPr>
              <a:t> je </a:t>
            </a:r>
            <a:r>
              <a:rPr lang="en-GB" sz="1200" b="1" i="0" u="none" strike="noStrike" cap="none" err="1">
                <a:solidFill>
                  <a:schemeClr val="dk1"/>
                </a:solidFill>
                <a:effectLst/>
                <a:latin typeface="Calibri"/>
                <a:ea typeface="Calibri"/>
                <a:cs typeface="Calibri"/>
                <a:sym typeface="Calibri"/>
              </a:rPr>
              <a:t>doen</a:t>
            </a:r>
            <a:r>
              <a:rPr lang="en-GB" sz="1200" b="1" i="0" u="none" strike="noStrike" cap="none">
                <a:solidFill>
                  <a:schemeClr val="dk1"/>
                </a:solidFill>
                <a:effectLst/>
                <a:latin typeface="Calibri"/>
                <a:ea typeface="Calibri"/>
                <a:cs typeface="Calibri"/>
                <a:sym typeface="Calibri"/>
              </a:rPr>
              <a:t>?</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1.   </a:t>
            </a:r>
            <a:r>
              <a:rPr lang="en-GB" sz="1200" b="0" i="0" u="none" strike="noStrike" cap="none" err="1">
                <a:solidFill>
                  <a:schemeClr val="dk1"/>
                </a:solidFill>
                <a:effectLst/>
                <a:latin typeface="Calibri"/>
                <a:ea typeface="Calibri"/>
                <a:cs typeface="Calibri"/>
                <a:sym typeface="Calibri"/>
              </a:rPr>
              <a:t>Vertel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deze</a:t>
            </a:r>
            <a:r>
              <a:rPr lang="en-GB" sz="1200" b="0" i="0" u="none" strike="noStrike" cap="none">
                <a:solidFill>
                  <a:schemeClr val="dk1"/>
                </a:solidFill>
                <a:effectLst/>
                <a:latin typeface="Calibri"/>
                <a:ea typeface="Calibri"/>
                <a:cs typeface="Calibri"/>
                <a:sym typeface="Calibri"/>
              </a:rPr>
              <a:t> les </a:t>
            </a:r>
            <a:r>
              <a:rPr lang="en-GB" sz="1200" b="0" i="0" u="none" strike="noStrike" cap="none" err="1">
                <a:solidFill>
                  <a:schemeClr val="dk1"/>
                </a:solidFill>
                <a:effectLst/>
                <a:latin typeface="Calibri"/>
                <a:ea typeface="Calibri"/>
                <a:cs typeface="Calibri"/>
                <a:sym typeface="Calibri"/>
              </a:rPr>
              <a:t>gaat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mbo</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niveau</a:t>
            </a:r>
            <a:r>
              <a:rPr lang="en-GB" sz="1200" b="0" i="0" u="none" strike="noStrike" cap="none">
                <a:solidFill>
                  <a:schemeClr val="dk1"/>
                </a:solidFill>
                <a:effectLst/>
                <a:latin typeface="Calibri"/>
                <a:ea typeface="Calibri"/>
                <a:cs typeface="Calibri"/>
                <a:sym typeface="Calibri"/>
              </a:rPr>
              <a:t> 3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4  (2 min).</a:t>
            </a:r>
          </a:p>
          <a:p>
            <a:r>
              <a:rPr lang="en-GB" sz="1200" b="0" i="0" u="none" strike="noStrike" cap="none">
                <a:solidFill>
                  <a:schemeClr val="dk1"/>
                </a:solidFill>
                <a:effectLst/>
                <a:latin typeface="Calibri"/>
                <a:ea typeface="Calibri"/>
                <a:cs typeface="Calibri"/>
                <a:sym typeface="Calibri"/>
              </a:rPr>
              <a:t>2.   </a:t>
            </a:r>
            <a:r>
              <a:rPr lang="en-GB" sz="1200" b="0" i="0" u="none" strike="noStrike" cap="none" err="1">
                <a:solidFill>
                  <a:schemeClr val="dk1"/>
                </a:solidFill>
                <a:effectLst/>
                <a:latin typeface="Calibri"/>
                <a:ea typeface="Calibri"/>
                <a:cs typeface="Calibri"/>
                <a:sym typeface="Calibri"/>
              </a:rPr>
              <a:t>Prikkel</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paar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quizvragen</a:t>
            </a:r>
            <a:r>
              <a:rPr lang="en-GB" sz="1200" b="0" i="0" u="none" strike="noStrike" cap="none">
                <a:solidFill>
                  <a:schemeClr val="dk1"/>
                </a:solidFill>
                <a:effectLst/>
                <a:latin typeface="Calibri"/>
                <a:ea typeface="Calibri"/>
                <a:cs typeface="Calibri"/>
                <a:sym typeface="Calibri"/>
              </a:rPr>
              <a:t> (5 min).</a:t>
            </a:r>
          </a:p>
          <a:p>
            <a:r>
              <a:rPr lang="en-GB" sz="1200" b="0" i="0" u="none" strike="noStrike" cap="none">
                <a:solidFill>
                  <a:schemeClr val="dk1"/>
                </a:solidFill>
                <a:effectLst/>
                <a:latin typeface="Calibri"/>
                <a:ea typeface="Calibri"/>
                <a:cs typeface="Calibri"/>
                <a:sym typeface="Calibri"/>
              </a:rPr>
              <a:t>3.  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leerdoelen</a:t>
            </a:r>
            <a:r>
              <a:rPr lang="en-GB" sz="1200" b="0" i="0" u="none" strike="noStrike" cap="none">
                <a:solidFill>
                  <a:schemeClr val="dk1"/>
                </a:solidFill>
                <a:effectLst/>
                <a:latin typeface="Calibri"/>
                <a:ea typeface="Calibri"/>
                <a:cs typeface="Calibri"/>
                <a:sym typeface="Calibri"/>
              </a:rPr>
              <a:t> (2 min).</a:t>
            </a:r>
          </a:p>
          <a:p>
            <a:r>
              <a:rPr lang="en-GB" sz="1200" b="0" i="0" u="none" strike="noStrike" cap="none">
                <a:solidFill>
                  <a:schemeClr val="dk1"/>
                </a:solidFill>
                <a:effectLst/>
                <a:latin typeface="Calibri"/>
                <a:ea typeface="Calibri"/>
                <a:cs typeface="Calibri"/>
                <a:sym typeface="Calibri"/>
              </a:rPr>
              <a:t>4.   Laat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introductiefilmpje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zien</a:t>
            </a:r>
            <a:r>
              <a:rPr lang="en-GB" sz="1200" b="0" i="0" u="none" strike="noStrike" cap="none">
                <a:solidFill>
                  <a:schemeClr val="dk1"/>
                </a:solidFill>
                <a:effectLst/>
                <a:latin typeface="Calibri"/>
                <a:ea typeface="Calibri"/>
                <a:cs typeface="Calibri"/>
                <a:sym typeface="Calibri"/>
              </a:rPr>
              <a:t> over wat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is (5 min). </a:t>
            </a:r>
          </a:p>
          <a:p>
            <a:r>
              <a:rPr lang="en-GB" sz="1200" b="0" i="0" u="none" strike="noStrike" cap="none">
                <a:solidFill>
                  <a:schemeClr val="dk1"/>
                </a:solidFill>
                <a:effectLst/>
                <a:latin typeface="Calibri"/>
                <a:ea typeface="Calibri"/>
                <a:cs typeface="Calibri"/>
                <a:sym typeface="Calibri"/>
              </a:rPr>
              <a:t>5.   Laat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de slag </a:t>
            </a:r>
            <a:r>
              <a:rPr lang="en-GB" sz="1200" b="0" i="0" u="none" strike="noStrike" cap="none" err="1">
                <a:solidFill>
                  <a:schemeClr val="dk1"/>
                </a:solidFill>
                <a:effectLst/>
                <a:latin typeface="Calibri"/>
                <a:ea typeface="Calibri"/>
                <a:cs typeface="Calibri"/>
                <a:sym typeface="Calibri"/>
              </a:rPr>
              <a:t>gaan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1 (8 min).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daarna</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(5 min).</a:t>
            </a:r>
          </a:p>
          <a:p>
            <a:r>
              <a:rPr lang="en-GB" sz="1200" b="0" i="0" u="none" strike="noStrike" cap="none">
                <a:solidFill>
                  <a:schemeClr val="dk1"/>
                </a:solidFill>
                <a:effectLst/>
                <a:latin typeface="Calibri"/>
                <a:ea typeface="Calibri"/>
                <a:cs typeface="Calibri"/>
                <a:sym typeface="Calibri"/>
              </a:rPr>
              <a:t>6.   Laat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de slag </a:t>
            </a:r>
            <a:r>
              <a:rPr lang="en-GB" sz="1200" b="0" i="0" u="none" strike="noStrike" cap="none" err="1">
                <a:solidFill>
                  <a:schemeClr val="dk1"/>
                </a:solidFill>
                <a:effectLst/>
                <a:latin typeface="Calibri"/>
                <a:ea typeface="Calibri"/>
                <a:cs typeface="Calibri"/>
                <a:sym typeface="Calibri"/>
              </a:rPr>
              <a:t>gaan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2 (8 min).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daarna</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(5 min).</a:t>
            </a:r>
          </a:p>
          <a:p>
            <a:r>
              <a:rPr lang="en-GB" sz="1200" b="0" i="0" u="none" strike="noStrike" cap="none">
                <a:solidFill>
                  <a:schemeClr val="dk1"/>
                </a:solidFill>
                <a:effectLst/>
                <a:latin typeface="Calibri"/>
                <a:ea typeface="Calibri"/>
                <a:cs typeface="Calibri"/>
                <a:sym typeface="Calibri"/>
              </a:rPr>
              <a:t>7.   Laat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de slag </a:t>
            </a:r>
            <a:r>
              <a:rPr lang="en-GB" sz="1200" b="0" i="0" u="none" strike="noStrike" cap="none" err="1">
                <a:solidFill>
                  <a:schemeClr val="dk1"/>
                </a:solidFill>
                <a:effectLst/>
                <a:latin typeface="Calibri"/>
                <a:ea typeface="Calibri"/>
                <a:cs typeface="Calibri"/>
                <a:sym typeface="Calibri"/>
              </a:rPr>
              <a:t>gaan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opdracht</a:t>
            </a:r>
            <a:r>
              <a:rPr lang="en-GB" sz="1200" b="0" i="0" u="none" strike="noStrike" cap="none">
                <a:solidFill>
                  <a:schemeClr val="dk1"/>
                </a:solidFill>
                <a:effectLst/>
                <a:latin typeface="Calibri"/>
                <a:ea typeface="Calibri"/>
                <a:cs typeface="Calibri"/>
                <a:sym typeface="Calibri"/>
              </a:rPr>
              <a:t> 3 (5 min). </a:t>
            </a:r>
            <a:r>
              <a:rPr lang="en-GB" sz="1200" b="0" i="0" u="none" strike="noStrike" cap="none" err="1">
                <a:solidFill>
                  <a:schemeClr val="dk1"/>
                </a:solidFill>
                <a:effectLst/>
                <a:latin typeface="Calibri"/>
                <a:ea typeface="Calibri"/>
                <a:cs typeface="Calibri"/>
                <a:sym typeface="Calibri"/>
              </a:rPr>
              <a:t>Bespreek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daarna</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(5 min). </a:t>
            </a:r>
          </a:p>
          <a:p>
            <a:r>
              <a:rPr lang="nl-NL" sz="1800">
                <a:solidFill>
                  <a:srgbClr val="000000"/>
                </a:solidFill>
                <a:latin typeface="Segoe UI" panose="020B0502040204020203" pitchFamily="34" charset="0"/>
              </a:rPr>
              <a:t>8.   Laat het filmpje </a:t>
            </a:r>
            <a:r>
              <a:rPr lang="nl-NL" sz="1800" i="1">
                <a:solidFill>
                  <a:srgbClr val="000000"/>
                </a:solidFill>
                <a:latin typeface="Segoe UI" panose="020B0502040204020203" pitchFamily="34" charset="0"/>
              </a:rPr>
              <a:t>Studiefinanciering en rente </a:t>
            </a:r>
            <a:r>
              <a:rPr lang="nl-NL" sz="1800" i="0">
                <a:solidFill>
                  <a:srgbClr val="000000"/>
                </a:solidFill>
                <a:latin typeface="Segoe UI" panose="020B0502040204020203" pitchFamily="34" charset="0"/>
              </a:rPr>
              <a:t>zien. Hoe werkt het? (5 min).</a:t>
            </a:r>
          </a:p>
          <a:p>
            <a:r>
              <a:rPr lang="nl-NL" sz="1800" i="0">
                <a:solidFill>
                  <a:srgbClr val="000000"/>
                </a:solidFill>
                <a:latin typeface="Segoe UI" panose="020B0502040204020203" pitchFamily="34" charset="0"/>
              </a:rPr>
              <a:t>9.   Bespreek de stellingen over lenen (10 min)</a:t>
            </a:r>
          </a:p>
          <a:p>
            <a:r>
              <a:rPr lang="nl-NL" sz="1800" i="0">
                <a:solidFill>
                  <a:srgbClr val="000000"/>
                </a:solidFill>
                <a:latin typeface="Segoe UI" panose="020B0502040204020203" pitchFamily="34" charset="0"/>
              </a:rPr>
              <a:t>10. Het aanvragen van studiefinanciering regel je online via Mijn DUO. Laat het filmpje zien (5 min).</a:t>
            </a:r>
          </a:p>
          <a:p>
            <a:r>
              <a:rPr lang="nl-NL" sz="1800" i="0">
                <a:solidFill>
                  <a:srgbClr val="000000"/>
                </a:solidFill>
                <a:latin typeface="Segoe UI" panose="020B0502040204020203" pitchFamily="34" charset="0"/>
              </a:rPr>
              <a:t>11. Bespreek het doorsturen in het hbo of universiteit. (2 min).</a:t>
            </a:r>
          </a:p>
          <a:p>
            <a:r>
              <a:rPr lang="nl-NL" sz="1800" i="0">
                <a:solidFill>
                  <a:srgbClr val="000000"/>
                </a:solidFill>
                <a:latin typeface="Segoe UI" panose="020B0502040204020203" pitchFamily="34" charset="0"/>
              </a:rPr>
              <a:t>12. Sluit af met de korte opdracht op het werkblad over de volgorde van aanvragen van studiefinanciering en reflecteer kort op de les (5 min).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09220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Antwoorden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opdracht</a:t>
            </a:r>
            <a:r>
              <a:rPr lang="en-GB" sz="1200" b="1" i="0" u="none" strike="noStrike" cap="none">
                <a:solidFill>
                  <a:schemeClr val="dk1"/>
                </a:solidFill>
                <a:effectLst/>
                <a:latin typeface="Calibri"/>
                <a:ea typeface="Calibri"/>
                <a:cs typeface="Calibri"/>
                <a:sym typeface="Calibri"/>
              </a:rPr>
              <a:t> 3 C+D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3C:</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Haar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totale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schuld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3-jarige </a:t>
            </a:r>
            <a:r>
              <a:rPr lang="en-GB" sz="1200" b="0" i="0" u="none" strike="noStrike" cap="none" err="1">
                <a:solidFill>
                  <a:schemeClr val="dk1"/>
                </a:solidFill>
                <a:effectLst/>
                <a:latin typeface="Calibri"/>
                <a:ea typeface="Calibri"/>
                <a:cs typeface="Calibri"/>
                <a:sym typeface="Calibri"/>
              </a:rPr>
              <a:t>studie</a:t>
            </a:r>
            <a:r>
              <a:rPr lang="en-GB" sz="1200" b="0" i="0" u="none" strike="noStrike" cap="none">
                <a:solidFill>
                  <a:schemeClr val="dk1"/>
                </a:solidFill>
                <a:effectLst/>
                <a:latin typeface="Calibri"/>
                <a:ea typeface="Calibri"/>
                <a:cs typeface="Calibri"/>
                <a:sym typeface="Calibri"/>
              </a:rPr>
              <a:t> is € 2.880,- (</a:t>
            </a:r>
            <a:r>
              <a:rPr lang="en-GB" sz="1200" b="0" i="0" u="none" strike="noStrike" cap="none" err="1">
                <a:solidFill>
                  <a:schemeClr val="dk1"/>
                </a:solidFill>
                <a:effectLst/>
                <a:latin typeface="Calibri"/>
                <a:ea typeface="Calibri"/>
                <a:cs typeface="Calibri"/>
                <a:sym typeface="Calibri"/>
              </a:rPr>
              <a:t>exclusief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rente</a:t>
            </a:r>
            <a:r>
              <a:rPr lang="en-GB" sz="1200" b="0" i="0" u="none" strike="noStrike" cap="none">
                <a:solidFill>
                  <a:schemeClr val="dk1"/>
                </a:solidFill>
                <a:effectLst/>
                <a:latin typeface="Calibri"/>
                <a:ea typeface="Calibri"/>
                <a:cs typeface="Calibri"/>
                <a:sym typeface="Calibri"/>
              </a:rPr>
              <a:t>). </a:t>
            </a:r>
          </a:p>
          <a:p>
            <a:endParaRPr lang="en-GB" sz="1200" b="0" i="0" u="none" strike="noStrike" cap="none">
              <a:solidFill>
                <a:schemeClr val="dk1"/>
              </a:solidFill>
              <a:effectLst/>
              <a:latin typeface="Calibri"/>
              <a:ea typeface="Calibri"/>
              <a:cs typeface="Calibri"/>
              <a:sym typeface="Calibri"/>
            </a:endParaRPr>
          </a:p>
          <a:p>
            <a:r>
              <a:rPr lang="en-GB" sz="1200" b="1" i="0" u="none" strike="noStrike" cap="none" err="1">
                <a:solidFill>
                  <a:schemeClr val="dk1"/>
                </a:solidFill>
                <a:effectLst/>
                <a:latin typeface="Calibri"/>
                <a:ea typeface="Calibri"/>
                <a:cs typeface="Calibri"/>
                <a:sym typeface="Calibri"/>
              </a:rPr>
              <a:t>Vraag</a:t>
            </a:r>
            <a:r>
              <a:rPr lang="en-GB" sz="1200" b="1" i="0" u="none" strike="noStrike" cap="none">
                <a:solidFill>
                  <a:schemeClr val="dk1"/>
                </a:solidFill>
                <a:effectLst/>
                <a:latin typeface="Calibri"/>
                <a:ea typeface="Calibri"/>
                <a:cs typeface="Calibri"/>
                <a:sym typeface="Calibri"/>
              </a:rPr>
              <a:t> 3D:</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Ze </a:t>
            </a:r>
            <a:r>
              <a:rPr lang="en-GB" sz="1200" b="0" i="0" u="none" strike="noStrike" cap="none" err="1">
                <a:solidFill>
                  <a:schemeClr val="dk1"/>
                </a:solidFill>
                <a:effectLst/>
                <a:latin typeface="Calibri"/>
                <a:ea typeface="Calibri"/>
                <a:cs typeface="Calibri"/>
                <a:sym typeface="Calibri"/>
              </a:rPr>
              <a:t>heeft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studieschuld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afbetaald</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ongeveer</a:t>
            </a:r>
            <a:r>
              <a:rPr lang="en-GB" sz="1200" b="0" i="0" u="none" strike="noStrike" cap="none">
                <a:solidFill>
                  <a:schemeClr val="dk1"/>
                </a:solidFill>
                <a:effectLst/>
                <a:latin typeface="Calibri"/>
                <a:ea typeface="Calibri"/>
                <a:cs typeface="Calibri"/>
                <a:sym typeface="Calibri"/>
              </a:rPr>
              <a:t> 22 </a:t>
            </a:r>
            <a:r>
              <a:rPr lang="en-GB" sz="1200" b="0" i="0" u="none" strike="noStrike" cap="none" err="1">
                <a:solidFill>
                  <a:schemeClr val="dk1"/>
                </a:solidFill>
                <a:effectLst/>
                <a:latin typeface="Calibri"/>
                <a:ea typeface="Calibri"/>
                <a:cs typeface="Calibri"/>
                <a:sym typeface="Calibri"/>
              </a:rPr>
              <a:t>jaar</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maandbedrag</a:t>
            </a:r>
            <a:r>
              <a:rPr lang="en-GB" sz="1200" b="0" i="0" u="none" strike="noStrike" cap="none">
                <a:solidFill>
                  <a:schemeClr val="dk1"/>
                </a:solidFill>
                <a:effectLst/>
                <a:latin typeface="Calibri"/>
                <a:ea typeface="Calibri"/>
                <a:cs typeface="Calibri"/>
                <a:sym typeface="Calibri"/>
              </a:rPr>
              <a:t> is € 10,88. </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20</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6501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Studiefinanciering</a:t>
            </a:r>
            <a:r>
              <a:rPr lang="en-GB" b="1">
                <a:solidFill>
                  <a:srgbClr val="01689B"/>
                </a:solidFill>
                <a:effectLst/>
                <a:latin typeface="RijksoverheidSansText" panose="020B0503040202060203" pitchFamily="34" charset="77"/>
              </a:rPr>
              <a:t> </a:t>
            </a:r>
            <a:r>
              <a:rPr lang="en-GB" b="1" err="1">
                <a:solidFill>
                  <a:srgbClr val="01689B"/>
                </a:solidFill>
                <a:effectLst/>
                <a:latin typeface="RijksoverheidSansText" panose="020B0503040202060203" pitchFamily="34" charset="77"/>
              </a:rPr>
              <a:t>en</a:t>
            </a:r>
            <a:r>
              <a:rPr lang="en-GB" b="1">
                <a:solidFill>
                  <a:srgbClr val="01689B"/>
                </a:solidFill>
                <a:effectLst/>
                <a:latin typeface="RijksoverheidSansText" panose="020B0503040202060203" pitchFamily="34" charset="77"/>
              </a:rPr>
              <a:t> </a:t>
            </a:r>
            <a:r>
              <a:rPr lang="en-GB" b="1" err="1">
                <a:solidFill>
                  <a:srgbClr val="01689B"/>
                </a:solidFill>
                <a:effectLst/>
                <a:latin typeface="RijksoverheidSansText" panose="020B0503040202060203" pitchFamily="34" charset="77"/>
              </a:rPr>
              <a:t>rente</a:t>
            </a:r>
            <a:r>
              <a:rPr lang="en-GB" b="1">
                <a:solidFill>
                  <a:srgbClr val="01689B"/>
                </a:solidFill>
                <a:effectLst/>
                <a:latin typeface="RijksoverheidSansText" panose="020B0503040202060203" pitchFamily="34" charset="77"/>
              </a:rPr>
              <a:t> (3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solidFill>
                  <a:srgbClr val="01689B"/>
                </a:solidFill>
                <a:effectLst/>
                <a:latin typeface="RijksoverheidSansText" panose="020B0503040202060203" pitchFamily="34" charset="77"/>
              </a:rPr>
            </a:br>
            <a:r>
              <a:rPr lang="en-GB">
                <a:effectLst/>
                <a:latin typeface="RijksoverheidSerif" panose="02000506060000020004" pitchFamily="2" charset="77"/>
              </a:rPr>
              <a:t>→ Laat het </a:t>
            </a:r>
            <a:r>
              <a:rPr lang="en-GB" err="1">
                <a:effectLst/>
                <a:latin typeface="RijksoverheidSerif" panose="02000506060000020004" pitchFamily="2" charset="77"/>
              </a:rPr>
              <a:t>filmpje</a:t>
            </a:r>
            <a:r>
              <a:rPr lang="en-GB">
                <a:effectLst/>
                <a:latin typeface="RijksoverheidSerif" panose="02000506060000020004" pitchFamily="2" charset="77"/>
              </a:rPr>
              <a:t> </a:t>
            </a:r>
            <a:r>
              <a:rPr lang="en-GB" err="1">
                <a:effectLst/>
                <a:latin typeface="RijksoverheidSerif" panose="02000506060000020004" pitchFamily="2" charset="77"/>
              </a:rPr>
              <a:t>zien</a:t>
            </a:r>
            <a:r>
              <a:rPr lang="en-GB">
                <a:effectLst/>
                <a:latin typeface="RijksoverheidSerif" panose="02000506060000020004" pitchFamily="2" charset="77"/>
              </a:rPr>
              <a:t>. </a:t>
            </a:r>
            <a:r>
              <a:rPr lang="en-GB" err="1">
                <a:effectLst/>
                <a:latin typeface="RijksoverheidSerif" panose="02000506060000020004" pitchFamily="2" charset="77"/>
              </a:rPr>
              <a:t>Klik</a:t>
            </a:r>
            <a:r>
              <a:rPr lang="en-GB">
                <a:effectLst/>
                <a:latin typeface="RijksoverheidSerif" panose="02000506060000020004" pitchFamily="2" charset="77"/>
              </a:rPr>
              <a:t> </a:t>
            </a:r>
            <a:r>
              <a:rPr lang="en-GB" err="1">
                <a:effectLst/>
                <a:latin typeface="RijksoverheidSerif" panose="02000506060000020004" pitchFamily="2" charset="77"/>
              </a:rPr>
              <a:t>hiervoor</a:t>
            </a:r>
            <a:r>
              <a:rPr lang="en-GB">
                <a:effectLst/>
                <a:latin typeface="RijksoverheidSerif" panose="02000506060000020004" pitchFamily="2" charset="77"/>
              </a:rPr>
              <a:t> op de YouTube </a:t>
            </a:r>
            <a:r>
              <a:rPr lang="en-GB" err="1">
                <a:effectLst/>
                <a:latin typeface="RijksoverheidSerif" panose="02000506060000020004" pitchFamily="2" charset="77"/>
              </a:rPr>
              <a:t>afbeelding</a:t>
            </a:r>
            <a:r>
              <a:rPr lang="en-GB">
                <a:effectLst/>
                <a:latin typeface="RijksoverheidSerif" panose="02000506060000020004" pitchFamily="2" charset="77"/>
              </a:rPr>
              <a:t> op de dia. </a:t>
            </a:r>
            <a:r>
              <a:rPr lang="en-GB" err="1">
                <a:effectLst/>
                <a:latin typeface="RijksoverheidSerif" panose="02000506060000020004" pitchFamily="2" charset="77"/>
              </a:rPr>
              <a:t>Wijs</a:t>
            </a:r>
            <a:r>
              <a:rPr lang="en-GB">
                <a:effectLst/>
                <a:latin typeface="RijksoverheidSerif" panose="02000506060000020004" pitchFamily="2" charset="77"/>
              </a:rPr>
              <a:t> </a:t>
            </a:r>
            <a:r>
              <a:rPr lang="en-GB" err="1">
                <a:effectLst/>
                <a:latin typeface="RijksoverheidSerif" panose="02000506060000020004" pitchFamily="2" charset="77"/>
              </a:rPr>
              <a:t>erop</a:t>
            </a:r>
            <a:r>
              <a:rPr lang="en-GB">
                <a:effectLst/>
                <a:latin typeface="RijksoverheidSerif" panose="02000506060000020004" pitchFamily="2" charset="77"/>
              </a:rPr>
              <a:t> </a:t>
            </a:r>
            <a:r>
              <a:rPr lang="en-GB" err="1">
                <a:effectLst/>
                <a:latin typeface="RijksoverheidSerif" panose="02000506060000020004" pitchFamily="2" charset="77"/>
              </a:rPr>
              <a:t>dat</a:t>
            </a:r>
            <a:r>
              <a:rPr lang="en-GB">
                <a:effectLst/>
                <a:latin typeface="RijksoverheidSerif" panose="02000506060000020004" pitchFamily="2" charset="77"/>
              </a:rPr>
              <a:t> op het </a:t>
            </a:r>
            <a:r>
              <a:rPr lang="en-GB" err="1">
                <a:effectLst/>
                <a:latin typeface="RijksoverheidSerif" panose="02000506060000020004" pitchFamily="2" charset="77"/>
              </a:rPr>
              <a:t>werkblad</a:t>
            </a:r>
            <a:r>
              <a:rPr lang="en-GB">
                <a:effectLst/>
                <a:latin typeface="RijksoverheidSerif" panose="02000506060000020004" pitchFamily="2" charset="77"/>
              </a:rPr>
              <a:t> </a:t>
            </a:r>
            <a:r>
              <a:rPr lang="en-GB" err="1">
                <a:effectLst/>
                <a:latin typeface="RijksoverheidSerif" panose="02000506060000020004" pitchFamily="2" charset="77"/>
              </a:rPr>
              <a:t>naar</a:t>
            </a:r>
            <a:r>
              <a:rPr lang="en-GB">
                <a:effectLst/>
                <a:latin typeface="RijksoverheidSerif" panose="02000506060000020004" pitchFamily="2" charset="77"/>
              </a:rPr>
              <a:t> het </a:t>
            </a:r>
            <a:r>
              <a:rPr lang="en-GB" err="1">
                <a:effectLst/>
                <a:latin typeface="RijksoverheidSerif" panose="02000506060000020004" pitchFamily="2" charset="77"/>
              </a:rPr>
              <a:t>filmpje</a:t>
            </a:r>
            <a:r>
              <a:rPr lang="en-GB">
                <a:effectLst/>
                <a:latin typeface="RijksoverheidSerif" panose="02000506060000020004" pitchFamily="2" charset="77"/>
              </a:rPr>
              <a:t>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verwezen</a:t>
            </a:r>
            <a:r>
              <a:rPr lang="en-GB">
                <a:effectLst/>
                <a:latin typeface="RijksoverheidSerif" panose="02000506060000020004" pitchFamily="2" charset="77"/>
              </a:rPr>
              <a:t>, </a:t>
            </a:r>
            <a:r>
              <a:rPr lang="en-GB" err="1">
                <a:effectLst/>
                <a:latin typeface="RijksoverheidSerif" panose="02000506060000020004" pitchFamily="2" charset="77"/>
              </a:rPr>
              <a:t>zodat</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het later </a:t>
            </a:r>
            <a:r>
              <a:rPr lang="en-GB" err="1">
                <a:effectLst/>
                <a:latin typeface="RijksoverheidSerif" panose="02000506060000020004" pitchFamily="2" charset="77"/>
              </a:rPr>
              <a:t>nog</a:t>
            </a:r>
            <a:r>
              <a:rPr lang="en-GB">
                <a:effectLst/>
                <a:latin typeface="RijksoverheidSerif" panose="02000506060000020004" pitchFamily="2" charset="77"/>
              </a:rPr>
              <a:t> </a:t>
            </a:r>
            <a:r>
              <a:rPr lang="en-GB" err="1">
                <a:effectLst/>
                <a:latin typeface="RijksoverheidSerif" panose="02000506060000020004" pitchFamily="2" charset="77"/>
              </a:rPr>
              <a:t>een</a:t>
            </a:r>
            <a:r>
              <a:rPr lang="en-GB">
                <a:effectLst/>
                <a:latin typeface="RijksoverheidSerif" panose="02000506060000020004" pitchFamily="2" charset="77"/>
              </a:rPr>
              <a:t> </a:t>
            </a:r>
            <a:r>
              <a:rPr lang="en-GB" err="1">
                <a:effectLst/>
                <a:latin typeface="RijksoverheidSerif" panose="02000506060000020004" pitchFamily="2" charset="77"/>
              </a:rPr>
              <a:t>keer</a:t>
            </a:r>
            <a:r>
              <a:rPr lang="en-GB">
                <a:effectLst/>
                <a:latin typeface="RijksoverheidSerif" panose="02000506060000020004" pitchFamily="2" charset="77"/>
              </a:rPr>
              <a:t> </a:t>
            </a:r>
            <a:r>
              <a:rPr lang="en-GB" err="1">
                <a:effectLst/>
                <a:latin typeface="RijksoverheidSerif" panose="02000506060000020004" pitchFamily="2" charset="77"/>
              </a:rPr>
              <a:t>kunnen</a:t>
            </a:r>
            <a:r>
              <a:rPr lang="en-GB">
                <a:effectLst/>
                <a:latin typeface="RijksoverheidSerif" panose="02000506060000020004" pitchFamily="2" charset="77"/>
              </a:rPr>
              <a:t> </a:t>
            </a:r>
            <a:r>
              <a:rPr lang="en-GB" err="1">
                <a:effectLst/>
                <a:latin typeface="RijksoverheidSerif" panose="02000506060000020004" pitchFamily="2" charset="77"/>
              </a:rPr>
              <a:t>bekijken</a:t>
            </a:r>
            <a:r>
              <a:rPr lang="en-GB">
                <a:effectLst/>
                <a:latin typeface="RijksoverheidSerif" panose="02000506060000020004" pitchFamily="2" charset="77"/>
              </a:rPr>
              <a:t>.</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21</a:t>
            </a:fld>
            <a:endParaRPr lang="nl-NL"/>
          </a:p>
        </p:txBody>
      </p:sp>
    </p:spTree>
    <p:extLst>
      <p:ext uri="{BB962C8B-B14F-4D97-AF65-F5344CB8AC3E}">
        <p14:creationId xmlns:p14="http://schemas.microsoft.com/office/powerpoint/2010/main" val="337188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17551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23</a:t>
            </a:fld>
            <a:endParaRPr lang="nl-NL"/>
          </a:p>
        </p:txBody>
      </p:sp>
    </p:spTree>
    <p:extLst>
      <p:ext uri="{BB962C8B-B14F-4D97-AF65-F5344CB8AC3E}">
        <p14:creationId xmlns:p14="http://schemas.microsoft.com/office/powerpoint/2010/main" val="198161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101504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25</a:t>
            </a:fld>
            <a:endParaRPr lang="nl-NL"/>
          </a:p>
        </p:txBody>
      </p:sp>
    </p:spTree>
    <p:extLst>
      <p:ext uri="{BB962C8B-B14F-4D97-AF65-F5344CB8AC3E}">
        <p14:creationId xmlns:p14="http://schemas.microsoft.com/office/powerpoint/2010/main" val="65626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26</a:t>
            </a:fld>
            <a:endParaRPr lang="nl-NL"/>
          </a:p>
        </p:txBody>
      </p:sp>
    </p:spTree>
    <p:extLst>
      <p:ext uri="{BB962C8B-B14F-4D97-AF65-F5344CB8AC3E}">
        <p14:creationId xmlns:p14="http://schemas.microsoft.com/office/powerpoint/2010/main" val="262151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solidFill>
                  <a:srgbClr val="01689B"/>
                </a:solidFill>
                <a:effectLst/>
                <a:latin typeface="RijksoverheidSansText" panose="020B0503040202060203" pitchFamily="34" charset="77"/>
              </a:rPr>
              <a:t>Stellingen</a:t>
            </a:r>
            <a:r>
              <a:rPr lang="en-GB" b="1">
                <a:solidFill>
                  <a:srgbClr val="01689B"/>
                </a:solidFill>
                <a:effectLst/>
                <a:latin typeface="RijksoverheidSansText" panose="020B0503040202060203" pitchFamily="34" charset="77"/>
              </a:rPr>
              <a:t> (5 </a:t>
            </a:r>
            <a:r>
              <a:rPr lang="en-GB" b="1" err="1">
                <a:solidFill>
                  <a:srgbClr val="01689B"/>
                </a:solidFill>
                <a:effectLst/>
                <a:latin typeface="RijksoverheidSansText" panose="020B0503040202060203" pitchFamily="34" charset="77"/>
              </a:rPr>
              <a:t>minuten</a:t>
            </a:r>
            <a:r>
              <a:rPr lang="en-GB" b="1">
                <a:solidFill>
                  <a:srgbClr val="01689B"/>
                </a:solidFill>
                <a:effectLst/>
                <a:latin typeface="RijksoverheidSansText" panose="020B0503040202060203" pitchFamily="34" charset="77"/>
              </a:rPr>
              <a:t>)</a:t>
            </a:r>
          </a:p>
          <a:p>
            <a:br>
              <a:rPr lang="en-GB">
                <a:effectLst/>
                <a:latin typeface="RijksoverheidSerif" panose="02000506060000020004" pitchFamily="2" charset="77"/>
              </a:rPr>
            </a:br>
            <a:r>
              <a:rPr lang="en-GB" b="1">
                <a:effectLst/>
                <a:latin typeface="RijksoverheidSerif" panose="02000506060000020004" pitchFamily="2" charset="77"/>
              </a:rPr>
              <a:t>→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beantwoorden</a:t>
            </a:r>
            <a:r>
              <a:rPr lang="en-GB">
                <a:effectLst/>
                <a:latin typeface="RijksoverheidSerif" panose="02000506060000020004" pitchFamily="2" charset="77"/>
              </a:rPr>
              <a:t> </a:t>
            </a:r>
            <a:r>
              <a:rPr lang="en-GB" err="1">
                <a:effectLst/>
                <a:latin typeface="RijksoverheidSerif" panose="02000506060000020004" pitchFamily="2" charset="77"/>
              </a:rPr>
              <a:t>drie</a:t>
            </a:r>
            <a:r>
              <a:rPr lang="en-GB">
                <a:effectLst/>
                <a:latin typeface="RijksoverheidSerif" panose="02000506060000020004" pitchFamily="2" charset="77"/>
              </a:rPr>
              <a:t> </a:t>
            </a:r>
            <a:r>
              <a:rPr lang="en-GB" err="1">
                <a:effectLst/>
                <a:latin typeface="RijksoverheidSerif" panose="02000506060000020004" pitchFamily="2" charset="77"/>
              </a:rPr>
              <a:t>stellingen</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 </a:t>
            </a:r>
            <a:r>
              <a:rPr lang="en-GB" err="1">
                <a:effectLst/>
                <a:latin typeface="RijksoverheidSerif" panose="02000506060000020004" pitchFamily="2" charset="77"/>
              </a:rPr>
              <a:t>en</a:t>
            </a:r>
            <a:r>
              <a:rPr lang="en-GB">
                <a:effectLst/>
                <a:latin typeface="RijksoverheidSerif" panose="02000506060000020004" pitchFamily="2" charset="77"/>
              </a:rPr>
              <a:t> </a:t>
            </a:r>
            <a:r>
              <a:rPr lang="en-GB" err="1">
                <a:effectLst/>
                <a:latin typeface="RijksoverheidSerif" panose="02000506060000020004" pitchFamily="2" charset="77"/>
              </a:rPr>
              <a:t>rente</a:t>
            </a:r>
            <a:r>
              <a:rPr lang="en-GB">
                <a:effectLst/>
                <a:latin typeface="RijksoverheidSerif" panose="02000506060000020004" pitchFamily="2" charset="77"/>
              </a:rPr>
              <a:t>. De </a:t>
            </a:r>
            <a:r>
              <a:rPr lang="en-GB" err="1">
                <a:effectLst/>
                <a:latin typeface="RijksoverheidSerif" panose="02000506060000020004" pitchFamily="2" charset="77"/>
              </a:rPr>
              <a:t>studenten</a:t>
            </a:r>
            <a:r>
              <a:rPr lang="en-GB">
                <a:effectLst/>
                <a:latin typeface="RijksoverheidSerif" panose="02000506060000020004" pitchFamily="2" charset="77"/>
              </a:rPr>
              <a:t> </a:t>
            </a:r>
            <a:r>
              <a:rPr lang="en-GB" err="1">
                <a:effectLst/>
                <a:latin typeface="RijksoverheidSerif" panose="02000506060000020004" pitchFamily="2" charset="77"/>
              </a:rPr>
              <a:t>antwoorden</a:t>
            </a:r>
            <a:r>
              <a:rPr lang="en-GB">
                <a:effectLst/>
                <a:latin typeface="RijksoverheidSerif" panose="02000506060000020004" pitchFamily="2" charset="77"/>
              </a:rPr>
              <a:t> met ‘</a:t>
            </a:r>
            <a:r>
              <a:rPr lang="en-GB" err="1">
                <a:effectLst/>
                <a:latin typeface="RijksoverheidSerif" panose="02000506060000020004" pitchFamily="2" charset="77"/>
              </a:rPr>
              <a:t>waar</a:t>
            </a:r>
            <a:r>
              <a:rPr lang="en-GB">
                <a:effectLst/>
                <a:latin typeface="RijksoverheidSerif" panose="02000506060000020004" pitchFamily="2" charset="77"/>
              </a:rPr>
              <a:t>’ of ‘</a:t>
            </a:r>
            <a:r>
              <a:rPr lang="en-GB" err="1">
                <a:effectLst/>
                <a:latin typeface="RijksoverheidSerif" panose="02000506060000020004" pitchFamily="2" charset="77"/>
              </a:rPr>
              <a:t>niet</a:t>
            </a:r>
            <a:r>
              <a:rPr lang="en-GB">
                <a:effectLst/>
                <a:latin typeface="RijksoverheidSerif" panose="02000506060000020004" pitchFamily="2" charset="77"/>
              </a:rPr>
              <a:t> </a:t>
            </a:r>
            <a:r>
              <a:rPr lang="en-GB" err="1">
                <a:effectLst/>
                <a:latin typeface="RijksoverheidSerif" panose="02000506060000020004" pitchFamily="2" charset="77"/>
              </a:rPr>
              <a:t>waar</a:t>
            </a:r>
            <a:r>
              <a:rPr lang="en-GB">
                <a:effectLst/>
                <a:latin typeface="RijksoverheidSerif" panose="02000506060000020004" pitchFamily="2" charset="77"/>
              </a:rPr>
              <a:t>’. Zo </a:t>
            </a:r>
            <a:r>
              <a:rPr lang="en-GB" err="1">
                <a:effectLst/>
                <a:latin typeface="RijksoverheidSerif" panose="02000506060000020004" pitchFamily="2" charset="77"/>
              </a:rPr>
              <a:t>wordt</a:t>
            </a:r>
            <a:r>
              <a:rPr lang="en-GB">
                <a:effectLst/>
                <a:latin typeface="RijksoverheidSerif" panose="02000506060000020004" pitchFamily="2" charset="77"/>
              </a:rPr>
              <a:t> </a:t>
            </a:r>
            <a:r>
              <a:rPr lang="en-GB" err="1">
                <a:effectLst/>
                <a:latin typeface="RijksoverheidSerif" panose="02000506060000020004" pitchFamily="2" charset="77"/>
              </a:rPr>
              <a:t>duidelijk</a:t>
            </a:r>
            <a:r>
              <a:rPr lang="en-GB">
                <a:effectLst/>
                <a:latin typeface="RijksoverheidSerif" panose="02000506060000020004" pitchFamily="2" charset="77"/>
              </a:rPr>
              <a:t> wat de student al </a:t>
            </a:r>
            <a:r>
              <a:rPr lang="en-GB" err="1">
                <a:effectLst/>
                <a:latin typeface="RijksoverheidSerif" panose="02000506060000020004" pitchFamily="2" charset="77"/>
              </a:rPr>
              <a:t>weet</a:t>
            </a:r>
            <a:r>
              <a:rPr lang="en-GB">
                <a:effectLst/>
                <a:latin typeface="RijksoverheidSerif" panose="02000506060000020004" pitchFamily="2" charset="77"/>
              </a:rPr>
              <a:t> over </a:t>
            </a:r>
            <a:r>
              <a:rPr lang="en-GB" err="1">
                <a:effectLst/>
                <a:latin typeface="RijksoverheidSerif" panose="02000506060000020004" pitchFamily="2" charset="77"/>
              </a:rPr>
              <a:t>studiefinanciering</a:t>
            </a:r>
            <a:r>
              <a:rPr lang="en-GB">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27</a:t>
            </a:fld>
            <a:endParaRPr lang="nl-NL"/>
          </a:p>
        </p:txBody>
      </p:sp>
    </p:spTree>
    <p:extLst>
      <p:ext uri="{BB962C8B-B14F-4D97-AF65-F5344CB8AC3E}">
        <p14:creationId xmlns:p14="http://schemas.microsoft.com/office/powerpoint/2010/main" val="2749467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1" i="0" u="none" strike="noStrike" cap="none" err="1">
                <a:solidFill>
                  <a:schemeClr val="dk1"/>
                </a:solidFill>
                <a:effectLst/>
                <a:latin typeface="Calibri"/>
                <a:ea typeface="Calibri"/>
                <a:cs typeface="Calibri"/>
                <a:sym typeface="Calibri"/>
              </a:rPr>
              <a:t>Studiefinanciering</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aanvragen</a:t>
            </a:r>
            <a:r>
              <a:rPr lang="en-GB" sz="1200" b="1" i="0" u="none" strike="noStrike" cap="none">
                <a:solidFill>
                  <a:schemeClr val="dk1"/>
                </a:solidFill>
                <a:effectLst/>
                <a:latin typeface="Calibri"/>
                <a:ea typeface="Calibri"/>
                <a:cs typeface="Calibri"/>
                <a:sym typeface="Calibri"/>
              </a:rPr>
              <a:t> via </a:t>
            </a:r>
            <a:r>
              <a:rPr lang="en-GB" sz="1200" b="1" i="0" u="none" strike="noStrike" cap="none" err="1">
                <a:solidFill>
                  <a:schemeClr val="dk1"/>
                </a:solidFill>
                <a:effectLst/>
                <a:latin typeface="Calibri"/>
                <a:ea typeface="Calibri"/>
                <a:cs typeface="Calibri"/>
                <a:sym typeface="Calibri"/>
              </a:rPr>
              <a:t>Mijn</a:t>
            </a:r>
            <a:r>
              <a:rPr lang="en-GB" sz="1200" b="1" i="0" u="none" strike="noStrike" cap="none">
                <a:solidFill>
                  <a:schemeClr val="dk1"/>
                </a:solidFill>
                <a:effectLst/>
                <a:latin typeface="Calibri"/>
                <a:ea typeface="Calibri"/>
                <a:cs typeface="Calibri"/>
                <a:sym typeface="Calibri"/>
              </a:rPr>
              <a:t> DUO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Leg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Alles</a:t>
            </a:r>
            <a:r>
              <a:rPr lang="en-GB" sz="1200" b="0" i="0" u="none" strike="noStrike" cap="none">
                <a:solidFill>
                  <a:schemeClr val="dk1"/>
                </a:solidFill>
                <a:effectLst/>
                <a:latin typeface="Calibri"/>
                <a:ea typeface="Calibri"/>
                <a:cs typeface="Calibri"/>
                <a:sym typeface="Calibri"/>
              </a:rPr>
              <a:t> wat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maken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heeft</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regel je online in </a:t>
            </a:r>
            <a:r>
              <a:rPr lang="en-GB" sz="1200" b="0" i="0" u="none" strike="noStrike" cap="none" err="1">
                <a:solidFill>
                  <a:schemeClr val="dk1"/>
                </a:solidFill>
                <a:effectLst/>
                <a:latin typeface="Calibri"/>
                <a:ea typeface="Calibri"/>
                <a:cs typeface="Calibri"/>
                <a:sym typeface="Calibri"/>
              </a:rPr>
              <a:t>Mijn</a:t>
            </a:r>
            <a:r>
              <a:rPr lang="en-GB" sz="1200" b="0" i="0" u="none" strike="noStrike" cap="none">
                <a:solidFill>
                  <a:schemeClr val="dk1"/>
                </a:solidFill>
                <a:effectLst/>
                <a:latin typeface="Calibri"/>
                <a:ea typeface="Calibri"/>
                <a:cs typeface="Calibri"/>
                <a:sym typeface="Calibri"/>
              </a:rPr>
              <a:t> DUO, </a:t>
            </a:r>
            <a:r>
              <a:rPr lang="en-GB" sz="1200" b="0" i="0" u="none" strike="noStrike" cap="none" err="1">
                <a:solidFill>
                  <a:schemeClr val="dk1"/>
                </a:solidFill>
                <a:effectLst/>
                <a:latin typeface="Calibri"/>
                <a:ea typeface="Calibri"/>
                <a:cs typeface="Calibri"/>
                <a:sym typeface="Calibri"/>
              </a:rPr>
              <a:t>zoals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aanvragen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wijzigen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stopzetten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raadplegen</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gaat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Mijn</a:t>
            </a:r>
            <a:r>
              <a:rPr lang="en-GB" sz="1200" b="0" i="0" u="none" strike="noStrike" cap="none">
                <a:solidFill>
                  <a:schemeClr val="dk1"/>
                </a:solidFill>
                <a:effectLst/>
                <a:latin typeface="Calibri"/>
                <a:ea typeface="Calibri"/>
                <a:cs typeface="Calibri"/>
                <a:sym typeface="Calibri"/>
              </a:rPr>
              <a:t> DUO </a:t>
            </a:r>
            <a:r>
              <a:rPr lang="en-GB" sz="1200" b="0" i="0" u="none" strike="noStrike" cap="none" err="1">
                <a:solidFill>
                  <a:schemeClr val="dk1"/>
                </a:solidFill>
                <a:effectLst/>
                <a:latin typeface="Calibri"/>
                <a:ea typeface="Calibri"/>
                <a:cs typeface="Calibri"/>
                <a:sym typeface="Calibri"/>
              </a:rPr>
              <a:t>vaak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gebruiken</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zie</a:t>
            </a:r>
            <a:r>
              <a:rPr lang="en-GB" sz="1200" b="0" i="0" u="none" strike="noStrike" cap="none">
                <a:solidFill>
                  <a:schemeClr val="dk1"/>
                </a:solidFill>
                <a:effectLst/>
                <a:latin typeface="Calibri"/>
                <a:ea typeface="Calibri"/>
                <a:cs typeface="Calibri"/>
                <a:sym typeface="Calibri"/>
              </a:rPr>
              <a:t> je hoe het </a:t>
            </a:r>
            <a:r>
              <a:rPr lang="en-GB" sz="1200" b="0" i="0" u="none" strike="noStrike" cap="none" err="1">
                <a:solidFill>
                  <a:schemeClr val="dk1"/>
                </a:solidFill>
                <a:effectLst/>
                <a:latin typeface="Calibri"/>
                <a:ea typeface="Calibri"/>
                <a:cs typeface="Calibri"/>
                <a:sym typeface="Calibri"/>
              </a:rPr>
              <a:t>werkt</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Laat het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Klik</a:t>
            </a:r>
            <a:r>
              <a:rPr lang="en-GB" sz="1200" b="0" i="0" u="none" strike="noStrike" cap="none">
                <a:solidFill>
                  <a:schemeClr val="dk1"/>
                </a:solidFill>
                <a:effectLst/>
                <a:latin typeface="Calibri"/>
                <a:ea typeface="Calibri"/>
                <a:cs typeface="Calibri"/>
                <a:sym typeface="Calibri"/>
              </a:rPr>
              <a:t> op de </a:t>
            </a:r>
            <a:r>
              <a:rPr lang="en-GB" sz="1200" b="0" i="0" u="none" strike="noStrike" cap="none" err="1">
                <a:solidFill>
                  <a:schemeClr val="dk1"/>
                </a:solidFill>
                <a:effectLst/>
                <a:latin typeface="Calibri"/>
                <a:ea typeface="Calibri"/>
                <a:cs typeface="Calibri"/>
                <a:sym typeface="Calibri"/>
              </a:rPr>
              <a:t>afbeelding</a:t>
            </a:r>
            <a:r>
              <a:rPr lang="en-GB" sz="1200" b="0" i="0" u="none" strike="noStrike" cap="none">
                <a:solidFill>
                  <a:schemeClr val="dk1"/>
                </a:solidFill>
                <a:effectLst/>
                <a:latin typeface="Calibri"/>
                <a:ea typeface="Calibri"/>
                <a:cs typeface="Calibri"/>
                <a:sym typeface="Calibri"/>
              </a:rPr>
              <a:t> om het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starten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Wijs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erop</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dat</a:t>
            </a:r>
            <a:r>
              <a:rPr lang="en-GB" sz="1200" b="0" i="0" u="none" strike="noStrike" cap="none">
                <a:solidFill>
                  <a:schemeClr val="dk1"/>
                </a:solidFill>
                <a:effectLst/>
                <a:latin typeface="Calibri"/>
                <a:ea typeface="Calibri"/>
                <a:cs typeface="Calibri"/>
                <a:sym typeface="Calibri"/>
              </a:rPr>
              <a:t> in het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naar</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filmpje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verwezen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zodat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leerlingen</a:t>
            </a:r>
            <a:r>
              <a:rPr lang="en-GB" sz="1200" b="0" i="0" u="none" strike="noStrike" cap="none">
                <a:solidFill>
                  <a:schemeClr val="dk1"/>
                </a:solidFill>
                <a:effectLst/>
                <a:latin typeface="Calibri"/>
                <a:ea typeface="Calibri"/>
                <a:cs typeface="Calibri"/>
                <a:sym typeface="Calibri"/>
              </a:rPr>
              <a:t> het later </a:t>
            </a:r>
            <a:r>
              <a:rPr lang="en-GB" sz="1200" b="0" i="0" u="none" strike="noStrike" cap="none" err="1">
                <a:solidFill>
                  <a:schemeClr val="dk1"/>
                </a:solidFill>
                <a:effectLst/>
                <a:latin typeface="Calibri"/>
                <a:ea typeface="Calibri"/>
                <a:cs typeface="Calibri"/>
                <a:sym typeface="Calibri"/>
              </a:rPr>
              <a:t>nog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keer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kunnen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bekijken</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Benadruk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leerling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DigiD</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sms-controle</a:t>
            </a:r>
            <a:r>
              <a:rPr lang="en-GB" sz="1200" b="0" i="0" u="none" strike="noStrike" cap="none">
                <a:solidFill>
                  <a:schemeClr val="dk1"/>
                </a:solidFill>
                <a:effectLst/>
                <a:latin typeface="Calibri"/>
                <a:ea typeface="Calibri"/>
                <a:cs typeface="Calibri"/>
                <a:sym typeface="Calibri"/>
              </a:rPr>
              <a:t> of de </a:t>
            </a:r>
            <a:r>
              <a:rPr lang="en-GB" sz="1200" b="0" i="0" u="none" strike="noStrike" cap="none" err="1">
                <a:solidFill>
                  <a:schemeClr val="dk1"/>
                </a:solidFill>
                <a:effectLst/>
                <a:latin typeface="Calibri"/>
                <a:ea typeface="Calibri"/>
                <a:cs typeface="Calibri"/>
                <a:sym typeface="Calibri"/>
              </a:rPr>
              <a:t>DigiD</a:t>
            </a:r>
            <a:r>
              <a:rPr lang="en-GB" sz="1200" b="0" i="0" u="none" strike="noStrike" cap="none">
                <a:solidFill>
                  <a:schemeClr val="dk1"/>
                </a:solidFill>
                <a:effectLst/>
                <a:latin typeface="Calibri"/>
                <a:ea typeface="Calibri"/>
                <a:cs typeface="Calibri"/>
                <a:sym typeface="Calibri"/>
              </a:rPr>
              <a:t> app </a:t>
            </a:r>
            <a:r>
              <a:rPr lang="en-GB" sz="1200" b="0" i="0" u="none" strike="noStrike" cap="none" err="1">
                <a:solidFill>
                  <a:schemeClr val="dk1"/>
                </a:solidFill>
                <a:effectLst/>
                <a:latin typeface="Calibri"/>
                <a:ea typeface="Calibri"/>
                <a:cs typeface="Calibri"/>
                <a:sym typeface="Calibri"/>
              </a:rPr>
              <a:t>nodig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heeft</a:t>
            </a:r>
            <a:r>
              <a:rPr lang="en-GB" sz="1200" b="0" i="0" u="none" strike="noStrike" cap="none">
                <a:solidFill>
                  <a:schemeClr val="dk1"/>
                </a:solidFill>
                <a:effectLst/>
                <a:latin typeface="Calibri"/>
                <a:ea typeface="Calibri"/>
                <a:cs typeface="Calibri"/>
                <a:sym typeface="Calibri"/>
              </a:rPr>
              <a:t> om in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loggen</a:t>
            </a:r>
            <a:r>
              <a:rPr lang="en-GB" sz="1200" b="0" i="0" u="none" strike="noStrike" cap="none">
                <a:solidFill>
                  <a:schemeClr val="dk1"/>
                </a:solidFill>
                <a:effectLst/>
                <a:latin typeface="Calibri"/>
                <a:ea typeface="Calibri"/>
                <a:cs typeface="Calibri"/>
                <a:sym typeface="Calibri"/>
              </a:rPr>
              <a:t> in </a:t>
            </a:r>
            <a:r>
              <a:rPr lang="en-GB" sz="1200" b="0" i="0" u="none" strike="noStrike" cap="none" err="1">
                <a:solidFill>
                  <a:schemeClr val="dk1"/>
                </a:solidFill>
                <a:effectLst/>
                <a:latin typeface="Calibri"/>
                <a:ea typeface="Calibri"/>
                <a:cs typeface="Calibri"/>
                <a:sym typeface="Calibri"/>
              </a:rPr>
              <a:t>Mijn</a:t>
            </a:r>
            <a:r>
              <a:rPr lang="en-GB" sz="1200" b="0" i="0" u="none" strike="noStrike" cap="none">
                <a:solidFill>
                  <a:schemeClr val="dk1"/>
                </a:solidFill>
                <a:effectLst/>
                <a:latin typeface="Calibri"/>
                <a:ea typeface="Calibri"/>
                <a:cs typeface="Calibri"/>
                <a:sym typeface="Calibri"/>
              </a:rPr>
              <a:t> DUO.</a:t>
            </a:r>
          </a:p>
          <a:p>
            <a:endParaRPr lang="en-GB" sz="1200" b="0" i="0" u="none" strike="noStrike" cap="none">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a:solidFill>
                  <a:schemeClr val="dk1"/>
                </a:solidFill>
                <a:effectLst/>
                <a:latin typeface="Calibri"/>
                <a:ea typeface="Calibri"/>
                <a:cs typeface="Calibri"/>
                <a:sym typeface="Calibri"/>
              </a:rPr>
              <a:t>Tip: </a:t>
            </a:r>
            <a:r>
              <a:rPr lang="en-GB" sz="1200" b="0" i="0" u="none" strike="noStrike" cap="none">
                <a:solidFill>
                  <a:schemeClr val="dk1"/>
                </a:solidFill>
                <a:effectLst/>
                <a:latin typeface="Calibri"/>
                <a:ea typeface="Calibri"/>
                <a:cs typeface="Calibri"/>
                <a:sym typeface="Calibri"/>
              </a:rPr>
              <a:t>Meer </a:t>
            </a:r>
            <a:r>
              <a:rPr lang="en-GB" sz="1200" b="0" i="0" u="none" strike="noStrike" cap="none" err="1">
                <a:solidFill>
                  <a:schemeClr val="dk1"/>
                </a:solidFill>
                <a:effectLst/>
                <a:latin typeface="Calibri"/>
                <a:ea typeface="Calibri"/>
                <a:cs typeface="Calibri"/>
                <a:sym typeface="Calibri"/>
              </a:rPr>
              <a:t>interessante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filmpjes</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vinden</a:t>
            </a:r>
            <a:r>
              <a:rPr lang="en-GB" sz="1200" b="0" i="0" u="none" strike="noStrike" cap="none">
                <a:solidFill>
                  <a:schemeClr val="dk1"/>
                </a:solidFill>
                <a:effectLst/>
                <a:latin typeface="Calibri"/>
                <a:ea typeface="Calibri"/>
                <a:cs typeface="Calibri"/>
                <a:sym typeface="Calibri"/>
              </a:rPr>
              <a:t> op het YouTube </a:t>
            </a:r>
            <a:r>
              <a:rPr lang="en-GB" sz="1200" b="0" i="0" u="none" strike="noStrike" cap="none" err="1">
                <a:solidFill>
                  <a:schemeClr val="dk1"/>
                </a:solidFill>
                <a:effectLst/>
                <a:latin typeface="Calibri"/>
                <a:ea typeface="Calibri"/>
                <a:cs typeface="Calibri"/>
                <a:sym typeface="Calibri"/>
              </a:rPr>
              <a:t>kanaal</a:t>
            </a:r>
            <a:r>
              <a:rPr lang="en-GB" sz="1200" b="0" i="0" u="none" strike="noStrike" cap="none">
                <a:solidFill>
                  <a:schemeClr val="dk1"/>
                </a:solidFill>
                <a:effectLst/>
                <a:latin typeface="Calibri"/>
                <a:ea typeface="Calibri"/>
                <a:cs typeface="Calibri"/>
                <a:sym typeface="Calibri"/>
              </a:rPr>
              <a:t> van @</a:t>
            </a:r>
            <a:r>
              <a:rPr lang="en-GB" sz="1200" b="0" i="0" u="none" strike="noStrike" cap="none" err="1">
                <a:solidFill>
                  <a:schemeClr val="dk1"/>
                </a:solidFill>
                <a:effectLst/>
                <a:latin typeface="Calibri"/>
                <a:ea typeface="Calibri"/>
                <a:cs typeface="Calibri"/>
                <a:sym typeface="Calibri"/>
              </a:rPr>
              <a:t>duostudent</a:t>
            </a:r>
            <a:r>
              <a:rPr lang="en-GB" sz="1200" b="0" i="0" u="none" strike="noStrike" cap="none">
                <a:solidFill>
                  <a:schemeClr val="dk1"/>
                </a:solidFill>
                <a:effectLst/>
                <a:latin typeface="Calibri"/>
                <a:ea typeface="Calibri"/>
                <a:cs typeface="Calibri"/>
                <a:sym typeface="Calibri"/>
              </a:rPr>
              <a:t>.</a:t>
            </a:r>
          </a:p>
        </p:txBody>
      </p:sp>
      <p:sp>
        <p:nvSpPr>
          <p:cNvPr id="467" name="Google Shape;467;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err="1">
                <a:solidFill>
                  <a:schemeClr val="dk1"/>
                </a:solidFill>
                <a:effectLst/>
                <a:latin typeface="Calibri"/>
                <a:ea typeface="Calibri"/>
                <a:cs typeface="Calibri"/>
                <a:sym typeface="Calibri"/>
              </a:rPr>
              <a:t>Doorstuderen</a:t>
            </a:r>
            <a:r>
              <a:rPr lang="en-GB" sz="1200" b="1" i="0" u="none" strike="noStrike" cap="none">
                <a:solidFill>
                  <a:schemeClr val="dk1"/>
                </a:solidFill>
                <a:effectLst/>
                <a:latin typeface="Calibri"/>
                <a:ea typeface="Calibri"/>
                <a:cs typeface="Calibri"/>
                <a:sym typeface="Calibri"/>
              </a:rPr>
              <a:t> </a:t>
            </a:r>
            <a:r>
              <a:rPr lang="en-GB" sz="1200" b="1" i="0" u="none" strike="noStrike" cap="none" err="1">
                <a:solidFill>
                  <a:schemeClr val="dk1"/>
                </a:solidFill>
                <a:effectLst/>
                <a:latin typeface="Calibri"/>
                <a:ea typeface="Calibri"/>
                <a:cs typeface="Calibri"/>
                <a:sym typeface="Calibri"/>
              </a:rPr>
              <a:t>aan</a:t>
            </a:r>
            <a:r>
              <a:rPr lang="en-GB" sz="1200" b="1" i="0" u="none" strike="noStrike" cap="none">
                <a:solidFill>
                  <a:schemeClr val="dk1"/>
                </a:solidFill>
                <a:effectLst/>
                <a:latin typeface="Calibri"/>
                <a:ea typeface="Calibri"/>
                <a:cs typeface="Calibri"/>
                <a:sym typeface="Calibri"/>
              </a:rPr>
              <a:t> het hbo?</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bespreken</a:t>
            </a:r>
            <a:r>
              <a:rPr lang="en-GB" sz="1200" b="0" i="0" u="none" strike="noStrike" cap="none">
                <a:solidFill>
                  <a:schemeClr val="dk1"/>
                </a:solidFill>
                <a:effectLst/>
                <a:latin typeface="Calibri"/>
                <a:ea typeface="Calibri"/>
                <a:cs typeface="Calibri"/>
                <a:sym typeface="Calibri"/>
              </a:rPr>
              <a:t> met de </a:t>
            </a:r>
            <a:r>
              <a:rPr lang="en-GB" sz="1200" b="0" i="0" u="none" strike="noStrike" cap="none" err="1">
                <a:solidFill>
                  <a:schemeClr val="dk1"/>
                </a:solidFill>
                <a:effectLst/>
                <a:latin typeface="Calibri"/>
                <a:ea typeface="Calibri"/>
                <a:cs typeface="Calibri"/>
                <a:sym typeface="Calibri"/>
              </a:rPr>
              <a:t>klas</a:t>
            </a:r>
            <a:r>
              <a:rPr lang="en-GB" sz="1200" b="0" i="0" u="none" strike="noStrike" cap="none">
                <a:solidFill>
                  <a:schemeClr val="dk1"/>
                </a:solidFill>
                <a:effectLst/>
                <a:latin typeface="Calibri"/>
                <a:ea typeface="Calibri"/>
                <a:cs typeface="Calibri"/>
                <a:sym typeface="Calibri"/>
              </a:rPr>
              <a:t>:</a:t>
            </a:r>
          </a:p>
          <a:p>
            <a:pPr algn="l"/>
            <a:r>
              <a:rPr lang="nl-NL" sz="1800" b="0" i="0" u="none" strike="noStrike" baseline="0">
                <a:latin typeface="RijksoverheidSerif-Regular" panose="02000506060000020004" pitchFamily="2" charset="0"/>
              </a:rPr>
              <a:t>• Stap je over naar het hbo, dan heb je opnieuw recht op studiefinanciering. Je begint als het ware met een schone lei.</a:t>
            </a:r>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voor</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hoger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onderwijs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bestaat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basisbeurs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studentenreisproduct, </a:t>
            </a:r>
            <a:r>
              <a:rPr lang="en-GB" sz="1200" b="0" i="0" u="none" strike="noStrike" cap="none" err="1">
                <a:solidFill>
                  <a:schemeClr val="dk1"/>
                </a:solidFill>
                <a:effectLst/>
                <a:latin typeface="Calibri"/>
                <a:ea typeface="Calibri"/>
                <a:cs typeface="Calibri"/>
                <a:sym typeface="Calibri"/>
              </a:rPr>
              <a:t>lening</a:t>
            </a:r>
            <a:r>
              <a:rPr lang="en-GB" sz="1200" b="0" i="0" u="none" strike="noStrike" cap="none">
                <a:solidFill>
                  <a:schemeClr val="dk1"/>
                </a:solidFill>
                <a:effectLst/>
                <a:latin typeface="Calibri"/>
                <a:ea typeface="Calibri"/>
                <a:cs typeface="Calibri"/>
                <a:sym typeface="Calibri"/>
              </a:rPr>
              <a:t> en collegegeldkrediet.</a:t>
            </a:r>
          </a:p>
          <a:p>
            <a:r>
              <a:rPr lang="en-GB" sz="1200" b="0" i="0" u="none" strike="noStrike" cap="none">
                <a:solidFill>
                  <a:schemeClr val="dk1"/>
                </a:solidFill>
                <a:effectLst/>
                <a:latin typeface="Calibri"/>
                <a:ea typeface="Calibri"/>
                <a:cs typeface="Calibri"/>
                <a:sym typeface="Calibri"/>
              </a:rPr>
              <a:t>• Je reisproduct en </a:t>
            </a:r>
            <a:r>
              <a:rPr lang="en-GB" sz="1200" b="0" i="0" u="none" strike="noStrike" cap="none" err="1">
                <a:solidFill>
                  <a:schemeClr val="dk1"/>
                </a:solidFill>
                <a:effectLst/>
                <a:latin typeface="Calibri"/>
                <a:ea typeface="Calibri"/>
                <a:cs typeface="Calibri"/>
                <a:sym typeface="Calibri"/>
              </a:rPr>
              <a:t>aanvullende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beurs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kunnen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gift </a:t>
            </a:r>
            <a:r>
              <a:rPr lang="en-GB" sz="1200" b="0" i="0" u="none" strike="noStrike" cap="none" err="1">
                <a:solidFill>
                  <a:schemeClr val="dk1"/>
                </a:solidFill>
                <a:effectLst/>
                <a:latin typeface="Calibri"/>
                <a:ea typeface="Calibri"/>
                <a:cs typeface="Calibri"/>
                <a:sym typeface="Calibri"/>
              </a:rPr>
              <a:t>worden</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binnen</a:t>
            </a:r>
            <a:r>
              <a:rPr lang="en-GB" sz="1200" b="0" i="0" u="none" strike="noStrike" cap="none">
                <a:solidFill>
                  <a:schemeClr val="dk1"/>
                </a:solidFill>
                <a:effectLst/>
                <a:latin typeface="Calibri"/>
                <a:ea typeface="Calibri"/>
                <a:cs typeface="Calibri"/>
                <a:sym typeface="Calibri"/>
              </a:rPr>
              <a:t> 10 </a:t>
            </a:r>
            <a:r>
              <a:rPr lang="en-GB" sz="1200" b="0" i="0" u="none" strike="noStrike" cap="none" err="1">
                <a:solidFill>
                  <a:schemeClr val="dk1"/>
                </a:solidFill>
                <a:effectLst/>
                <a:latin typeface="Calibri"/>
                <a:ea typeface="Calibri"/>
                <a:cs typeface="Calibri"/>
                <a:sym typeface="Calibri"/>
              </a:rPr>
              <a:t>jaar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r>
              <a:rPr lang="en-GB" sz="1200" b="0" i="0" u="none" strike="noStrike" cap="none">
                <a:solidFill>
                  <a:schemeClr val="dk1"/>
                </a:solidFill>
                <a:effectLst/>
                <a:latin typeface="Calibri"/>
                <a:ea typeface="Calibri"/>
                <a:cs typeface="Calibri"/>
                <a:sym typeface="Calibri"/>
              </a:rPr>
              <a:t> start van je hbo-opleiding je diploma </a:t>
            </a:r>
            <a:r>
              <a:rPr lang="en-GB" sz="1200" b="0" i="0" u="none" strike="noStrike" cap="none" err="1">
                <a:solidFill>
                  <a:schemeClr val="dk1"/>
                </a:solidFill>
                <a:effectLst/>
                <a:latin typeface="Calibri"/>
                <a:ea typeface="Calibri"/>
                <a:cs typeface="Calibri"/>
                <a:sym typeface="Calibri"/>
              </a:rPr>
              <a:t>halen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lening</a:t>
            </a:r>
            <a:r>
              <a:rPr lang="en-GB" sz="1200" b="0" i="0" u="none" strike="noStrike" cap="none">
                <a:solidFill>
                  <a:schemeClr val="dk1"/>
                </a:solidFill>
                <a:effectLst/>
                <a:latin typeface="Calibri"/>
                <a:ea typeface="Calibri"/>
                <a:cs typeface="Calibri"/>
                <a:sym typeface="Calibri"/>
              </a:rPr>
              <a:t> en het collegegeldkrediet </a:t>
            </a:r>
            <a:r>
              <a:rPr lang="en-GB" sz="1200" b="0" i="0" u="none" strike="noStrike" cap="none" err="1">
                <a:solidFill>
                  <a:schemeClr val="dk1"/>
                </a:solidFill>
                <a:effectLst/>
                <a:latin typeface="Calibri"/>
                <a:ea typeface="Calibri"/>
                <a:cs typeface="Calibri"/>
                <a:sym typeface="Calibri"/>
              </a:rPr>
              <a:t>moet</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altijd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terugbetalen</a:t>
            </a:r>
            <a:r>
              <a:rPr lang="en-GB" sz="1200" b="0" i="0" u="none" strike="noStrike" cap="none">
                <a:solidFill>
                  <a:schemeClr val="dk1"/>
                </a:solidFill>
                <a:effectLst/>
                <a:latin typeface="Calibri"/>
                <a:ea typeface="Calibri"/>
                <a:cs typeface="Calibri"/>
                <a:sym typeface="Calibri"/>
              </a:rPr>
              <a:t>.</a:t>
            </a:r>
          </a:p>
          <a:p>
            <a:r>
              <a:rPr lang="en-GB" sz="1200" b="0" i="0" u="none" strike="noStrike" cap="none">
                <a:solidFill>
                  <a:schemeClr val="dk1"/>
                </a:solidFill>
                <a:effectLst/>
                <a:latin typeface="Calibri"/>
                <a:ea typeface="Calibri"/>
                <a:cs typeface="Calibri"/>
                <a:sym typeface="Calibri"/>
              </a:rPr>
              <a:t>• </a:t>
            </a:r>
            <a:r>
              <a:rPr lang="nl-NL" sz="1800" b="0">
                <a:solidFill>
                  <a:srgbClr val="4E80BC"/>
                </a:solidFill>
                <a:latin typeface="Segoe UI" panose="020B0502040204020203" pitchFamily="34" charset="0"/>
              </a:rPr>
              <a:t>Vanaf de eerste maand dat je studiefinanciering of het studentenreisproduct ontvangt, bouw je eerst een studieschuld op. Bovenop die schuld komt iedere maand een stukje rente. Als je binnen 10 jaar je diploma haalt, dan worden de basisbeurs, de aanvullende beurs en het studentenreisproduct omgezet in een gift. De opgebouwde rente wordt dan kwijtgescholden. Haal je geen diploma? Dan blijft de studieschuld staan en moet je alles met rente terugbetalen.</a:t>
            </a:r>
          </a:p>
          <a:p>
            <a:endParaRPr lang="nl-NL" sz="1800" b="0">
              <a:solidFill>
                <a:srgbClr val="FF0000"/>
              </a:solidFill>
              <a:latin typeface="Segoe UI" panose="020B0502040204020203" pitchFamily="34" charset="0"/>
            </a:endParaRPr>
          </a:p>
          <a:p>
            <a:r>
              <a:rPr lang="nl-NL" sz="1800" b="0">
                <a:solidFill>
                  <a:srgbClr val="4E80BC"/>
                </a:solidFill>
                <a:latin typeface="Segoe UI" panose="020B0502040204020203" pitchFamily="34" charset="0"/>
              </a:rPr>
              <a:t>De lening en het collegegeldkrediet moet je altijd terugbetalen, met rente.</a:t>
            </a:r>
          </a:p>
          <a:p>
            <a:endParaRPr lang="en-GB" sz="1200" b="0" i="0" u="none" strike="noStrike" cap="none">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a:solidFill>
                  <a:schemeClr val="dk1"/>
                </a:solidFill>
                <a:effectLst/>
                <a:latin typeface="Calibri"/>
                <a:ea typeface="Calibri"/>
                <a:cs typeface="Calibri"/>
                <a:sym typeface="Calibri"/>
              </a:rPr>
              <a:t>Tip: </a:t>
            </a:r>
            <a:r>
              <a:rPr lang="en-GB" sz="1200" b="0" i="0" u="none" strike="noStrike" cap="none">
                <a:solidFill>
                  <a:schemeClr val="dk1"/>
                </a:solidFill>
                <a:effectLst/>
                <a:latin typeface="Calibri"/>
                <a:ea typeface="Calibri"/>
                <a:cs typeface="Calibri"/>
                <a:sym typeface="Calibri"/>
              </a:rPr>
              <a:t>Meer </a:t>
            </a:r>
            <a:r>
              <a:rPr lang="en-GB" sz="1200" b="0" i="0" u="none" strike="noStrike" cap="none" err="1">
                <a:solidFill>
                  <a:schemeClr val="dk1"/>
                </a:solidFill>
                <a:effectLst/>
                <a:latin typeface="Calibri"/>
                <a:ea typeface="Calibri"/>
                <a:cs typeface="Calibri"/>
                <a:sym typeface="Calibri"/>
              </a:rPr>
              <a:t>interessante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filmpjes</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zijn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vinden</a:t>
            </a:r>
            <a:r>
              <a:rPr lang="en-GB" sz="1200" b="0" i="0" u="none" strike="noStrike" cap="none">
                <a:solidFill>
                  <a:schemeClr val="dk1"/>
                </a:solidFill>
                <a:effectLst/>
                <a:latin typeface="Calibri"/>
                <a:ea typeface="Calibri"/>
                <a:cs typeface="Calibri"/>
                <a:sym typeface="Calibri"/>
              </a:rPr>
              <a:t> op het YouTube </a:t>
            </a:r>
            <a:r>
              <a:rPr lang="en-GB" sz="1200" b="0" i="0" u="none" strike="noStrike" cap="none" err="1">
                <a:solidFill>
                  <a:schemeClr val="dk1"/>
                </a:solidFill>
                <a:effectLst/>
                <a:latin typeface="Calibri"/>
                <a:ea typeface="Calibri"/>
                <a:cs typeface="Calibri"/>
                <a:sym typeface="Calibri"/>
              </a:rPr>
              <a:t>kanaal</a:t>
            </a:r>
            <a:r>
              <a:rPr lang="en-GB" sz="1200" b="0" i="0" u="none" strike="noStrike" cap="none">
                <a:solidFill>
                  <a:schemeClr val="dk1"/>
                </a:solidFill>
                <a:effectLst/>
                <a:latin typeface="Calibri"/>
                <a:ea typeface="Calibri"/>
                <a:cs typeface="Calibri"/>
                <a:sym typeface="Calibri"/>
              </a:rPr>
              <a:t> van @duostudent.</a:t>
            </a:r>
          </a:p>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29</a:t>
            </a:fld>
            <a:endParaRPr lang="nl-NL"/>
          </a:p>
        </p:txBody>
      </p:sp>
    </p:spTree>
    <p:extLst>
      <p:ext uri="{BB962C8B-B14F-4D97-AF65-F5344CB8AC3E}">
        <p14:creationId xmlns:p14="http://schemas.microsoft.com/office/powerpoint/2010/main" val="381344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146634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0" i="0" u="none" strike="noStrike" cap="none">
                <a:solidFill>
                  <a:schemeClr val="dk1"/>
                </a:solidFill>
                <a:effectLst/>
                <a:latin typeface="Calibri"/>
                <a:ea typeface="Calibri"/>
                <a:cs typeface="Calibri"/>
                <a:sym typeface="Calibri"/>
              </a:rPr>
              <a:t>Afsluiting (5 minuten) </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De opdracht met plaatjes kun je er bij pakken met de knop ‘opdracht’ op de dia.</a:t>
            </a:r>
          </a:p>
          <a:p>
            <a:r>
              <a:rPr lang="en-GB" sz="1200" b="0" i="0" u="none" strike="noStrike" cap="none">
                <a:solidFill>
                  <a:schemeClr val="dk1"/>
                </a:solidFill>
                <a:effectLst/>
                <a:latin typeface="Calibri"/>
                <a:ea typeface="Calibri"/>
                <a:cs typeface="Calibri"/>
                <a:sym typeface="Calibri"/>
              </a:rPr>
              <a:t>→ Laat de leerlingen de opdracht maken door de plaatjes te raden en in de juiste volgorde te zetten.</a:t>
            </a:r>
          </a:p>
          <a:p>
            <a:r>
              <a:rPr lang="en-GB" sz="1200" b="0" i="0" u="none" strike="noStrike" cap="none">
                <a:solidFill>
                  <a:schemeClr val="dk1"/>
                </a:solidFill>
                <a:effectLst/>
                <a:latin typeface="Calibri"/>
                <a:ea typeface="Calibri"/>
                <a:cs typeface="Calibri"/>
                <a:sym typeface="Calibri"/>
              </a:rPr>
              <a:t>→ De antwoorden kun je nabespreken met behulp van de volgende dia.</a:t>
            </a:r>
          </a:p>
          <a:p>
            <a:r>
              <a:rPr lang="en-GB" sz="1200" b="0" i="0" u="none" strike="noStrike" cap="none">
                <a:solidFill>
                  <a:schemeClr val="dk1"/>
                </a:solidFill>
                <a:effectLst/>
                <a:latin typeface="Calibri"/>
                <a:ea typeface="Calibri"/>
                <a:cs typeface="Calibri"/>
                <a:sym typeface="Calibri"/>
              </a:rPr>
              <a:t>→ De nummering van de plaatjes wordt na 1 muisklik in de dia achter elkaar zichtbaar door middel van een animatie.</a:t>
            </a:r>
          </a:p>
          <a:p>
            <a:r>
              <a:rPr lang="en-GB" sz="1200" b="0" i="0" u="none" strike="noStrike" cap="none">
                <a:solidFill>
                  <a:schemeClr val="dk1"/>
                </a:solidFill>
                <a:effectLst/>
                <a:latin typeface="Calibri"/>
                <a:ea typeface="Calibri"/>
                <a:cs typeface="Calibri"/>
                <a:sym typeface="Calibri"/>
              </a:rPr>
              <a:t> </a:t>
            </a:r>
          </a:p>
        </p:txBody>
      </p:sp>
      <p:sp>
        <p:nvSpPr>
          <p:cNvPr id="479" name="Google Shape;479;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1" i="0" u="none" strike="noStrike" cap="none">
                <a:solidFill>
                  <a:schemeClr val="dk1"/>
                </a:solidFill>
                <a:effectLst/>
                <a:latin typeface="RijksoverheidSansHeadingTT" panose="020B0503040202060203" pitchFamily="34" charset="0"/>
                <a:sym typeface="Calibri"/>
              </a:rPr>
              <a:t>Nabespreken</a:t>
            </a:r>
            <a:r>
              <a:rPr lang="nl-NL" sz="1200" b="1" i="0" u="none" strike="noStrike" cap="none" baseline="0">
                <a:solidFill>
                  <a:schemeClr val="dk1"/>
                </a:solidFill>
                <a:effectLst/>
                <a:latin typeface="RijksoverheidSansHeadingTT" panose="020B0503040202060203" pitchFamily="34" charset="0"/>
                <a:sym typeface="Calibri"/>
              </a:rPr>
              <a:t> antwoorden</a:t>
            </a:r>
            <a:endParaRPr lang="nl-NL" sz="1200" b="1" i="0" u="none" strike="noStrike" cap="none">
              <a:solidFill>
                <a:schemeClr val="dk1"/>
              </a:solidFill>
              <a:effectLst/>
              <a:latin typeface="RijksoverheidSansHeadingTT" panose="020B0503040202060203" pitchFamily="34" charset="0"/>
              <a:sym typeface="Calibri"/>
            </a:endParaRPr>
          </a:p>
          <a:p>
            <a:endParaRPr lang="nl-NL" sz="1200" b="1" i="0" u="none" strike="noStrike" cap="none">
              <a:solidFill>
                <a:schemeClr val="dk1"/>
              </a:solidFill>
              <a:effectLst/>
              <a:latin typeface="RijksoverheidSansHeadingTT" panose="020B0503040202060203" pitchFamily="34" charset="0"/>
              <a:sym typeface="Calibri"/>
            </a:endParaRPr>
          </a:p>
          <a:p>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Praat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kort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a:t>
            </a:r>
            <a:r>
              <a:rPr lang="en-GB" sz="1200" b="0" i="0" u="none" strike="noStrike" cap="none">
                <a:solidFill>
                  <a:schemeClr val="dk1"/>
                </a:solidFill>
                <a:effectLst/>
                <a:latin typeface="Calibri"/>
                <a:ea typeface="Calibri"/>
                <a:cs typeface="Calibri"/>
                <a:sym typeface="Calibri"/>
              </a:rPr>
              <a:t> met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Wat </a:t>
            </a:r>
            <a:r>
              <a:rPr lang="en-GB" sz="1200" b="0" i="0" u="none" strike="noStrike" cap="none" err="1">
                <a:solidFill>
                  <a:schemeClr val="dk1"/>
                </a:solidFill>
                <a:effectLst/>
                <a:latin typeface="Calibri"/>
                <a:ea typeface="Calibri"/>
                <a:cs typeface="Calibri"/>
                <a:sym typeface="Calibri"/>
              </a:rPr>
              <a:t>heb</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geleerd</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Spoor hen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snel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mogelijk</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kijken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ze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recht</a:t>
            </a:r>
            <a:r>
              <a:rPr lang="en-GB" sz="1200" b="0" i="0" u="none" strike="noStrike" cap="none">
                <a:solidFill>
                  <a:schemeClr val="dk1"/>
                </a:solidFill>
                <a:effectLst/>
                <a:latin typeface="Calibri"/>
                <a:ea typeface="Calibri"/>
                <a:cs typeface="Calibri"/>
                <a:sym typeface="Calibri"/>
              </a:rPr>
              <a:t> op </a:t>
            </a:r>
            <a:r>
              <a:rPr lang="en-GB" sz="1200" b="0" i="0" u="none" strike="noStrike" cap="none" err="1">
                <a:solidFill>
                  <a:schemeClr val="dk1"/>
                </a:solidFill>
                <a:effectLst/>
                <a:latin typeface="Calibri"/>
                <a:ea typeface="Calibri"/>
                <a:cs typeface="Calibri"/>
                <a:sym typeface="Calibri"/>
              </a:rPr>
              <a:t>hebben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eventueel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samen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hun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ouders</a:t>
            </a:r>
            <a:r>
              <a:rPr lang="en-GB" sz="1200" b="0" i="0" u="none" strike="noStrike" cap="none">
                <a:solidFill>
                  <a:schemeClr val="dk1"/>
                </a:solidFill>
                <a:effectLst/>
                <a:latin typeface="Calibri"/>
                <a:ea typeface="Calibri"/>
                <a:cs typeface="Calibri"/>
                <a:sym typeface="Calibri"/>
              </a:rPr>
              <a:t>. </a:t>
            </a:r>
          </a:p>
          <a:p>
            <a:r>
              <a:rPr lang="en-GB" sz="1200" b="0" i="0" u="none" strike="noStrike" cap="none">
                <a:solidFill>
                  <a:schemeClr val="dk1"/>
                </a:solidFill>
                <a:effectLst/>
                <a:latin typeface="Calibri"/>
                <a:ea typeface="Calibri"/>
                <a:cs typeface="Calibri"/>
                <a:sym typeface="Calibri"/>
              </a:rPr>
              <a:t>• Laat ze het </a:t>
            </a:r>
            <a:r>
              <a:rPr lang="en-GB" sz="1200" b="0" i="0" u="none" strike="noStrike" cap="none" err="1">
                <a:solidFill>
                  <a:schemeClr val="dk1"/>
                </a:solidFill>
                <a:effectLst/>
                <a:latin typeface="Calibri"/>
                <a:ea typeface="Calibri"/>
                <a:cs typeface="Calibri"/>
                <a:sym typeface="Calibri"/>
              </a:rPr>
              <a:t>werkblad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meenemen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als</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naslag</a:t>
            </a:r>
            <a:r>
              <a:rPr lang="en-GB" sz="1200" b="0" i="0" u="none" strike="noStrike" cap="none">
                <a:solidFill>
                  <a:schemeClr val="dk1"/>
                </a:solidFill>
                <a:effectLst/>
                <a:latin typeface="Calibri"/>
                <a:ea typeface="Calibri"/>
                <a:cs typeface="Calibri"/>
                <a:sym typeface="Calibri"/>
              </a:rPr>
              <a:t>. </a:t>
            </a:r>
          </a:p>
          <a:p>
            <a:endParaRPr lang="nl-NL"/>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31</a:t>
            </a:fld>
            <a:endParaRPr lang="nl-NL"/>
          </a:p>
        </p:txBody>
      </p:sp>
    </p:spTree>
    <p:extLst>
      <p:ext uri="{BB962C8B-B14F-4D97-AF65-F5344CB8AC3E}">
        <p14:creationId xmlns:p14="http://schemas.microsoft.com/office/powerpoint/2010/main" val="3752586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a:solidFill>
                  <a:schemeClr val="dk1"/>
                </a:solidFill>
                <a:effectLst/>
                <a:latin typeface="Calibri"/>
                <a:ea typeface="Calibri"/>
                <a:cs typeface="Calibri"/>
                <a:sym typeface="Calibri"/>
              </a:rPr>
              <a:t>Hoe </a:t>
            </a:r>
            <a:r>
              <a:rPr lang="en-GB" sz="1200" b="1" i="0" u="none" strike="noStrike" cap="none" dirty="0" err="1">
                <a:solidFill>
                  <a:schemeClr val="dk1"/>
                </a:solidFill>
                <a:effectLst/>
                <a:latin typeface="Calibri"/>
                <a:ea typeface="Calibri"/>
                <a:cs typeface="Calibri"/>
                <a:sym typeface="Calibri"/>
              </a:rPr>
              <a:t>bereik</a:t>
            </a:r>
            <a:r>
              <a:rPr lang="en-GB" sz="1200" b="1" i="0" u="none" strike="noStrike" cap="none" dirty="0">
                <a:solidFill>
                  <a:schemeClr val="dk1"/>
                </a:solidFill>
                <a:effectLst/>
                <a:latin typeface="Calibri"/>
                <a:ea typeface="Calibri"/>
                <a:cs typeface="Calibri"/>
                <a:sym typeface="Calibri"/>
              </a:rPr>
              <a:t> je DUO (1 </a:t>
            </a:r>
            <a:r>
              <a:rPr lang="en-GB" sz="1200" b="1" i="0" u="none" strike="noStrike" cap="none" dirty="0" err="1">
                <a:solidFill>
                  <a:schemeClr val="dk1"/>
                </a:solidFill>
                <a:effectLst/>
                <a:latin typeface="Calibri"/>
                <a:ea typeface="Calibri"/>
                <a:cs typeface="Calibri"/>
                <a:sym typeface="Calibri"/>
              </a:rPr>
              <a:t>minuut</a:t>
            </a:r>
            <a:r>
              <a:rPr lang="en-GB" sz="1200" b="1"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Heb</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nog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vragen</a:t>
            </a:r>
            <a:r>
              <a:rPr lang="en-GB" sz="1200" b="0" i="0" u="none" strike="noStrike" cap="none" dirty="0">
                <a:solidFill>
                  <a:schemeClr val="dk1"/>
                </a:solidFill>
                <a:effectLst/>
                <a:latin typeface="Calibri"/>
                <a:ea typeface="Calibri"/>
                <a:cs typeface="Calibri"/>
                <a:sym typeface="Calibri"/>
              </a:rPr>
              <a:t>? Stel ze nu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mij</a:t>
            </a:r>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langs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decaan</a:t>
            </a:r>
            <a:r>
              <a:rPr lang="en-GB" sz="1200" b="0" i="0" u="none" strike="noStrike" cap="none" dirty="0">
                <a:solidFill>
                  <a:schemeClr val="dk1"/>
                </a:solidFill>
                <a:effectLst/>
                <a:latin typeface="Calibri"/>
                <a:ea typeface="Calibri"/>
                <a:cs typeface="Calibri"/>
                <a:sym typeface="Calibri"/>
              </a:rPr>
              <a:t> (of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ander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contactpersoon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binnen</a:t>
            </a:r>
            <a:r>
              <a:rPr lang="en-GB" sz="1200" b="0" i="0" u="none" strike="noStrike" cap="none" dirty="0">
                <a:solidFill>
                  <a:schemeClr val="dk1"/>
                </a:solidFill>
                <a:effectLst/>
                <a:latin typeface="Calibri"/>
                <a:ea typeface="Calibri"/>
                <a:cs typeface="Calibri"/>
                <a:sym typeface="Calibri"/>
              </a:rPr>
              <a:t> de school) of neem contact op met DUO.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32</a:t>
            </a:fld>
            <a:endParaRPr lang="nl-NL"/>
          </a:p>
        </p:txBody>
      </p:sp>
    </p:spTree>
    <p:extLst>
      <p:ext uri="{BB962C8B-B14F-4D97-AF65-F5344CB8AC3E}">
        <p14:creationId xmlns:p14="http://schemas.microsoft.com/office/powerpoint/2010/main" val="4050638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507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88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45922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149975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p:txBody>
      </p:sp>
      <p:sp>
        <p:nvSpPr>
          <p:cNvPr id="4" name="Slide Number Placehold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68334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286371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a:solidFill>
                  <a:schemeClr val="dk1"/>
                </a:solidFill>
                <a:effectLst/>
                <a:latin typeface="Calibri"/>
                <a:ea typeface="Calibri"/>
                <a:cs typeface="Calibri"/>
                <a:sym typeface="Calibri"/>
              </a:rPr>
              <a:t>Quiz (5 </a:t>
            </a:r>
            <a:r>
              <a:rPr lang="en-GB" sz="1200" b="1" i="0" u="none" strike="noStrike" cap="none" err="1">
                <a:solidFill>
                  <a:schemeClr val="dk1"/>
                </a:solidFill>
                <a:effectLst/>
                <a:latin typeface="Calibri"/>
                <a:ea typeface="Calibri"/>
                <a:cs typeface="Calibri"/>
                <a:sym typeface="Calibri"/>
              </a:rPr>
              <a:t>minuten</a:t>
            </a:r>
            <a:r>
              <a:rPr lang="en-GB" sz="1200" b="1" i="0" u="none" strike="noStrike" cap="none">
                <a:solidFill>
                  <a:schemeClr val="dk1"/>
                </a:solidFill>
                <a:effectLst/>
                <a:latin typeface="Calibri"/>
                <a:ea typeface="Calibri"/>
                <a:cs typeface="Calibri"/>
                <a:sym typeface="Calibri"/>
              </a:rPr>
              <a:t>) </a:t>
            </a:r>
          </a:p>
          <a:p>
            <a:r>
              <a:rPr lang="en-GB" sz="1200" b="1"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beantwoorden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aantal</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stellingen</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studenten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antwoorden</a:t>
            </a:r>
            <a:r>
              <a:rPr lang="en-GB" sz="1200" b="0" i="0" u="none" strike="noStrike" cap="none">
                <a:solidFill>
                  <a:schemeClr val="dk1"/>
                </a:solidFill>
                <a:effectLst/>
                <a:latin typeface="Calibri"/>
                <a:ea typeface="Calibri"/>
                <a:cs typeface="Calibri"/>
                <a:sym typeface="Calibri"/>
              </a:rPr>
              <a:t> met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of ‘</a:t>
            </a:r>
            <a:r>
              <a:rPr lang="en-GB" sz="1200" b="0" i="0" u="none" strike="noStrike" cap="none" err="1">
                <a:solidFill>
                  <a:schemeClr val="dk1"/>
                </a:solidFill>
                <a:effectLst/>
                <a:latin typeface="Calibri"/>
                <a:ea typeface="Calibri"/>
                <a:cs typeface="Calibri"/>
                <a:sym typeface="Calibri"/>
              </a:rPr>
              <a:t>niet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waar</a:t>
            </a:r>
            <a:r>
              <a:rPr lang="en-GB" sz="1200" b="0" i="0" u="none" strike="noStrike" cap="none">
                <a:solidFill>
                  <a:schemeClr val="dk1"/>
                </a:solidFill>
                <a:effectLst/>
                <a:latin typeface="Calibri"/>
                <a:ea typeface="Calibri"/>
                <a:cs typeface="Calibri"/>
                <a:sym typeface="Calibri"/>
              </a:rPr>
              <a:t>’. Zo </a:t>
            </a:r>
            <a:r>
              <a:rPr lang="en-GB" sz="1200" b="0" i="0" u="none" strike="noStrike" cap="none" err="1">
                <a:solidFill>
                  <a:schemeClr val="dk1"/>
                </a:solidFill>
                <a:effectLst/>
                <a:latin typeface="Calibri"/>
                <a:ea typeface="Calibri"/>
                <a:cs typeface="Calibri"/>
                <a:sym typeface="Calibri"/>
              </a:rPr>
              <a:t>wordt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duidelijk</a:t>
            </a:r>
            <a:r>
              <a:rPr lang="en-GB" sz="1200" b="0" i="0" u="none" strike="noStrike" cap="none">
                <a:solidFill>
                  <a:schemeClr val="dk1"/>
                </a:solidFill>
                <a:effectLst/>
                <a:latin typeface="Calibri"/>
                <a:ea typeface="Calibri"/>
                <a:cs typeface="Calibri"/>
                <a:sym typeface="Calibri"/>
              </a:rPr>
              <a:t> wat de student al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over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196015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a:solidFill>
                  <a:schemeClr val="dk1"/>
                </a:solidFill>
                <a:effectLst/>
                <a:latin typeface="Calibri"/>
                <a:ea typeface="Calibri"/>
                <a:cs typeface="Calibri"/>
                <a:sym typeface="Calibri"/>
              </a:rPr>
              <a:t>Neem de </a:t>
            </a:r>
            <a:r>
              <a:rPr lang="en-GB" sz="1200" b="0" i="0" u="none" strike="noStrike" cap="none" err="1">
                <a:solidFill>
                  <a:schemeClr val="dk1"/>
                </a:solidFill>
                <a:effectLst/>
                <a:latin typeface="Calibri"/>
                <a:ea typeface="Calibri"/>
                <a:cs typeface="Calibri"/>
                <a:sym typeface="Calibri"/>
              </a:rPr>
              <a:t>leerdoelen</a:t>
            </a:r>
            <a:r>
              <a:rPr lang="en-GB" sz="1200" b="0" i="0" u="none" strike="noStrike" cap="none">
                <a:solidFill>
                  <a:schemeClr val="dk1"/>
                </a:solidFill>
                <a:effectLst/>
                <a:latin typeface="Calibri"/>
                <a:ea typeface="Calibri"/>
                <a:cs typeface="Calibri"/>
                <a:sym typeface="Calibri"/>
              </a:rPr>
              <a:t> door (2 </a:t>
            </a:r>
            <a:r>
              <a:rPr lang="en-GB" sz="1200" b="0" i="0" u="none" strike="noStrike" cap="none" err="1">
                <a:solidFill>
                  <a:schemeClr val="dk1"/>
                </a:solidFill>
                <a:effectLst/>
                <a:latin typeface="Calibri"/>
                <a:ea typeface="Calibri"/>
                <a:cs typeface="Calibri"/>
                <a:sym typeface="Calibri"/>
              </a:rPr>
              <a:t>minuten</a:t>
            </a:r>
            <a:r>
              <a:rPr lang="en-GB" sz="1200" b="0" i="0" u="none" strike="noStrike" cap="none">
                <a:solidFill>
                  <a:schemeClr val="dk1"/>
                </a:solidFill>
                <a:effectLst/>
                <a:latin typeface="Calibri"/>
                <a:ea typeface="Calibri"/>
                <a:cs typeface="Calibri"/>
                <a:sym typeface="Calibri"/>
              </a:rPr>
              <a:t>)</a:t>
            </a:r>
          </a:p>
          <a:p>
            <a:r>
              <a:rPr lang="en-GB" sz="1200" b="1" i="0" u="none" strike="noStrike" cap="none">
                <a:solidFill>
                  <a:schemeClr val="dk1"/>
                </a:solidFill>
                <a:effectLst/>
                <a:latin typeface="Calibri"/>
                <a:ea typeface="Calibri"/>
                <a:cs typeface="Calibri"/>
                <a:sym typeface="Calibri"/>
              </a:rPr>
              <a:t>→ </a:t>
            </a:r>
            <a:r>
              <a:rPr lang="en-GB" sz="1200" b="0" i="0" u="none" strike="noStrike" cap="none">
                <a:solidFill>
                  <a:schemeClr val="dk1"/>
                </a:solidFill>
                <a:effectLst/>
                <a:latin typeface="Calibri"/>
                <a:ea typeface="Calibri"/>
                <a:cs typeface="Calibri"/>
                <a:sym typeface="Calibri"/>
              </a:rPr>
              <a:t>Leg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hebt</a:t>
            </a:r>
            <a:r>
              <a:rPr lang="en-GB" sz="1200" b="0" i="0" u="none" strike="noStrike" cap="none">
                <a:solidFill>
                  <a:schemeClr val="dk1"/>
                </a:solidFill>
                <a:effectLst/>
                <a:latin typeface="Calibri"/>
                <a:ea typeface="Calibri"/>
                <a:cs typeface="Calibri"/>
                <a:sym typeface="Calibri"/>
              </a:rPr>
              <a:t> geld </a:t>
            </a:r>
            <a:r>
              <a:rPr lang="en-GB" sz="1200" b="0" i="0" u="none" strike="noStrike" cap="none" err="1">
                <a:solidFill>
                  <a:schemeClr val="dk1"/>
                </a:solidFill>
                <a:effectLst/>
                <a:latin typeface="Calibri"/>
                <a:ea typeface="Calibri"/>
                <a:cs typeface="Calibri"/>
                <a:sym typeface="Calibri"/>
              </a:rPr>
              <a:t>nodig</a:t>
            </a:r>
            <a:r>
              <a:rPr lang="en-GB" sz="1200" b="0" i="0" u="none" strike="noStrike" cap="none">
                <a:solidFill>
                  <a:schemeClr val="dk1"/>
                </a:solidFill>
                <a:effectLst/>
                <a:latin typeface="Calibri"/>
                <a:ea typeface="Calibri"/>
                <a:cs typeface="Calibri"/>
                <a:sym typeface="Calibri"/>
              </a:rPr>
              <a:t> om </a:t>
            </a:r>
            <a:r>
              <a:rPr lang="en-GB" sz="1200" b="0" i="0" u="none" strike="noStrike" cap="none" err="1">
                <a:solidFill>
                  <a:schemeClr val="dk1"/>
                </a:solidFill>
                <a:effectLst/>
                <a:latin typeface="Calibri"/>
                <a:ea typeface="Calibri"/>
                <a:cs typeface="Calibri"/>
                <a:sym typeface="Calibri"/>
              </a:rPr>
              <a:t>te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studeren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de </a:t>
            </a:r>
            <a:r>
              <a:rPr lang="en-GB" sz="1200" b="0" i="0" u="none" strike="noStrike" cap="none" err="1">
                <a:solidFill>
                  <a:schemeClr val="dk1"/>
                </a:solidFill>
                <a:effectLst/>
                <a:latin typeface="Calibri"/>
                <a:ea typeface="Calibri"/>
                <a:cs typeface="Calibri"/>
                <a:sym typeface="Calibri"/>
              </a:rPr>
              <a:t>overheid</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geeft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daarvoor</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Vandaag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bespreken</a:t>
            </a:r>
            <a:r>
              <a:rPr lang="en-GB" sz="1200" b="0" i="0" u="none" strike="noStrike" cap="none">
                <a:solidFill>
                  <a:schemeClr val="dk1"/>
                </a:solidFill>
                <a:effectLst/>
                <a:latin typeface="Calibri"/>
                <a:ea typeface="Calibri"/>
                <a:cs typeface="Calibri"/>
                <a:sym typeface="Calibri"/>
              </a:rPr>
              <a:t> we </a:t>
            </a:r>
            <a:r>
              <a:rPr lang="en-GB" sz="1200" b="0" i="0" u="none" strike="noStrike" cap="none" err="1">
                <a:solidFill>
                  <a:schemeClr val="dk1"/>
                </a:solidFill>
                <a:effectLst/>
                <a:latin typeface="Calibri"/>
                <a:ea typeface="Calibri"/>
                <a:cs typeface="Calibri"/>
                <a:sym typeface="Calibri"/>
              </a:rPr>
              <a:t>uit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welke</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onderdelen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bestaat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hoe je </a:t>
            </a:r>
            <a:r>
              <a:rPr lang="en-GB" sz="1200" b="0" i="0" u="none" strike="noStrike" cap="none" err="1">
                <a:solidFill>
                  <a:schemeClr val="dk1"/>
                </a:solidFill>
                <a:effectLst/>
                <a:latin typeface="Calibri"/>
                <a:ea typeface="Calibri"/>
                <a:cs typeface="Calibri"/>
                <a:sym typeface="Calibri"/>
              </a:rPr>
              <a:t>dit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kunt</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aanvragen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stopzetten</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Aan</a:t>
            </a:r>
            <a:r>
              <a:rPr lang="en-GB" sz="1200" b="0" i="0" u="none" strike="noStrike" cap="none">
                <a:solidFill>
                  <a:schemeClr val="dk1"/>
                </a:solidFill>
                <a:effectLst/>
                <a:latin typeface="Calibri"/>
                <a:ea typeface="Calibri"/>
                <a:cs typeface="Calibri"/>
                <a:sym typeface="Calibri"/>
              </a:rPr>
              <a:t> het </a:t>
            </a:r>
            <a:r>
              <a:rPr lang="en-GB" sz="1200" b="0" i="0" u="none" strike="noStrike" cap="none" err="1">
                <a:solidFill>
                  <a:schemeClr val="dk1"/>
                </a:solidFill>
                <a:effectLst/>
                <a:latin typeface="Calibri"/>
                <a:ea typeface="Calibri"/>
                <a:cs typeface="Calibri"/>
                <a:sym typeface="Calibri"/>
              </a:rPr>
              <a:t>einde</a:t>
            </a:r>
            <a:r>
              <a:rPr lang="en-GB" sz="1200" b="0" i="0" u="none" strike="noStrike" cap="none">
                <a:solidFill>
                  <a:schemeClr val="dk1"/>
                </a:solidFill>
                <a:effectLst/>
                <a:latin typeface="Calibri"/>
                <a:ea typeface="Calibri"/>
                <a:cs typeface="Calibri"/>
                <a:sym typeface="Calibri"/>
              </a:rPr>
              <a:t> van de les </a:t>
            </a:r>
            <a:r>
              <a:rPr lang="en-GB" sz="1200" b="0" i="0" u="none" strike="noStrike" cap="none" err="1">
                <a:solidFill>
                  <a:schemeClr val="dk1"/>
                </a:solidFill>
                <a:effectLst/>
                <a:latin typeface="Calibri"/>
                <a:ea typeface="Calibri"/>
                <a:cs typeface="Calibri"/>
                <a:sym typeface="Calibri"/>
              </a:rPr>
              <a:t>weet</a:t>
            </a:r>
            <a:r>
              <a:rPr lang="en-GB" sz="1200" b="0" i="0" u="none" strike="noStrike" cap="none">
                <a:solidFill>
                  <a:schemeClr val="dk1"/>
                </a:solidFill>
                <a:effectLst/>
                <a:latin typeface="Calibri"/>
                <a:ea typeface="Calibri"/>
                <a:cs typeface="Calibri"/>
                <a:sym typeface="Calibri"/>
              </a:rPr>
              <a:t> je hoe je online </a:t>
            </a:r>
            <a:r>
              <a:rPr lang="en-GB" sz="1200" b="0" i="0" u="none" strike="noStrike" cap="none" err="1">
                <a:solidFill>
                  <a:schemeClr val="dk1"/>
                </a:solidFill>
                <a:effectLst/>
                <a:latin typeface="Calibri"/>
                <a:ea typeface="Calibri"/>
                <a:cs typeface="Calibri"/>
                <a:sym typeface="Calibri"/>
              </a:rPr>
              <a:t>zelf</a:t>
            </a:r>
            <a:r>
              <a:rPr lang="en-GB" sz="1200" b="0" i="0" u="none" strike="noStrike" cap="none">
                <a:solidFill>
                  <a:schemeClr val="dk1"/>
                </a:solidFill>
                <a:effectLst/>
                <a:latin typeface="Calibri"/>
                <a:ea typeface="Calibri"/>
                <a:cs typeface="Calibri"/>
                <a:sym typeface="Calibri"/>
              </a:rPr>
              <a:t> je </a:t>
            </a:r>
            <a:r>
              <a:rPr lang="en-GB" sz="1200" b="0" i="0" u="none" strike="noStrike" cap="none" err="1">
                <a:solidFill>
                  <a:schemeClr val="dk1"/>
                </a:solidFill>
                <a:effectLst/>
                <a:latin typeface="Calibri"/>
                <a:ea typeface="Calibri"/>
                <a:cs typeface="Calibri"/>
                <a:sym typeface="Calibri"/>
              </a:rPr>
              <a:t>studiefinanciering</a:t>
            </a:r>
            <a:r>
              <a:rPr lang="en-GB" sz="1200" b="0" i="0" u="none" strike="noStrike" cap="none">
                <a:solidFill>
                  <a:schemeClr val="dk1"/>
                </a:solidFill>
                <a:effectLst/>
                <a:latin typeface="Calibri"/>
                <a:ea typeface="Calibri"/>
                <a:cs typeface="Calibri"/>
                <a:sym typeface="Calibri"/>
              </a:rPr>
              <a:t> </a:t>
            </a:r>
            <a:r>
              <a:rPr lang="en-GB" sz="1200" b="0" i="0" u="none" strike="noStrike" cap="none" err="1">
                <a:solidFill>
                  <a:schemeClr val="dk1"/>
                </a:solidFill>
                <a:effectLst/>
                <a:latin typeface="Calibri"/>
                <a:ea typeface="Calibri"/>
                <a:cs typeface="Calibri"/>
                <a:sym typeface="Calibri"/>
              </a:rPr>
              <a:t>regelt</a:t>
            </a:r>
            <a:r>
              <a:rPr lang="en-GB" sz="1200" b="0" i="0" u="none" strike="noStrike" cap="none">
                <a:solidFill>
                  <a:schemeClr val="dk1"/>
                </a:solidFill>
                <a:effectLst/>
                <a:latin typeface="Calibri"/>
                <a:ea typeface="Calibri"/>
                <a:cs typeface="Calibri"/>
                <a:sym typeface="Calibri"/>
              </a:rPr>
              <a:t>.</a:t>
            </a:r>
          </a:p>
          <a:p>
            <a:endParaRPr lang="en-GB"/>
          </a:p>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2254423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2icggb3Kp7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D5ege7kNXx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uo.nl/images/studiefinanciering-aanvragen-videobestand.mp4"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tinyurl.com/2ydkf35z" TargetMode="External"/><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svg"/></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0.xml"/><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302FE-2059-FC02-7E48-9B940B12EEDA}"/>
              </a:ext>
            </a:extLst>
          </p:cNvPr>
          <p:cNvSpPr>
            <a:spLocks noGrp="1"/>
          </p:cNvSpPr>
          <p:nvPr>
            <p:ph type="title"/>
          </p:nvPr>
        </p:nvSpPr>
        <p:spPr/>
        <p:txBody>
          <a:bodyPr/>
          <a:lstStyle/>
          <a:p>
            <a:r>
              <a:rPr lang="nl-NL" sz="3200" dirty="0">
                <a:solidFill>
                  <a:schemeClr val="bg1"/>
                </a:solidFill>
                <a:latin typeface="Verdana" panose="020B0604030504040204" pitchFamily="34" charset="0"/>
                <a:ea typeface="Verdana" panose="020B0604030504040204" pitchFamily="34" charset="0"/>
                <a:cs typeface="Verdana" panose="020B0604030504040204" pitchFamily="34" charset="0"/>
              </a:rPr>
              <a:t>Studiefinanciering: dat regel je zo!</a:t>
            </a:r>
            <a:endParaRPr lang="en-NL"/>
          </a:p>
        </p:txBody>
      </p:sp>
      <p:sp>
        <p:nvSpPr>
          <p:cNvPr id="5" name="Text Placeholder 4">
            <a:extLst>
              <a:ext uri="{FF2B5EF4-FFF2-40B4-BE49-F238E27FC236}">
                <a16:creationId xmlns:a16="http://schemas.microsoft.com/office/drawing/2014/main" id="{FCA0C91B-9084-4723-A6BC-2E1620D3F768}"/>
              </a:ext>
            </a:extLst>
          </p:cNvPr>
          <p:cNvSpPr>
            <a:spLocks noGrp="1"/>
          </p:cNvSpPr>
          <p:nvPr>
            <p:ph type="body" sz="quarter" idx="10"/>
          </p:nvPr>
        </p:nvSpPr>
        <p:spPr/>
        <p:txBody>
          <a:bodyPr/>
          <a:lstStyle/>
          <a:p>
            <a:r>
              <a:rPr lang="nl-NL" sz="2000" dirty="0">
                <a:latin typeface="Verdana" panose="020B0604030504040204" pitchFamily="34" charset="0"/>
                <a:ea typeface="Verdana" panose="020B0604030504040204" pitchFamily="34" charset="0"/>
                <a:cs typeface="Verdana" panose="020B0604030504040204" pitchFamily="34" charset="0"/>
              </a:rPr>
              <a:t>Studiefinanciering mbo 3-4</a:t>
            </a:r>
          </a:p>
        </p:txBody>
      </p:sp>
    </p:spTree>
    <p:extLst>
      <p:ext uri="{BB962C8B-B14F-4D97-AF65-F5344CB8AC3E}">
        <p14:creationId xmlns:p14="http://schemas.microsoft.com/office/powerpoint/2010/main" val="255127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DC31-6A0A-5B8D-105F-25DF54D9388E}"/>
              </a:ext>
            </a:extLst>
          </p:cNvPr>
          <p:cNvSpPr>
            <a:spLocks noGrp="1"/>
          </p:cNvSpPr>
          <p:nvPr>
            <p:ph type="title"/>
          </p:nvPr>
        </p:nvSpPr>
        <p:spPr/>
        <p:txBody>
          <a:bodyPr/>
          <a:lstStyle/>
          <a:p>
            <a:r>
              <a:rPr lang="en-GB"/>
              <a:t>Wat is </a:t>
            </a:r>
            <a:r>
              <a:rPr lang="en-GB" err="1"/>
              <a:t>studiefinanciering</a:t>
            </a:r>
            <a:r>
              <a:rPr lang="en-GB"/>
              <a:t>?</a:t>
            </a:r>
            <a:endParaRPr lang="en-NL"/>
          </a:p>
        </p:txBody>
      </p:sp>
      <p:sp>
        <p:nvSpPr>
          <p:cNvPr id="5" name="Slide Number Placeholder 4">
            <a:extLst>
              <a:ext uri="{FF2B5EF4-FFF2-40B4-BE49-F238E27FC236}">
                <a16:creationId xmlns:a16="http://schemas.microsoft.com/office/drawing/2014/main" id="{636D6E55-FEBC-1841-6BE8-B0113FA96A85}"/>
              </a:ext>
            </a:extLst>
          </p:cNvPr>
          <p:cNvSpPr>
            <a:spLocks noGrp="1"/>
          </p:cNvSpPr>
          <p:nvPr>
            <p:ph type="sldNum" sz="quarter" idx="12"/>
          </p:nvPr>
        </p:nvSpPr>
        <p:spPr/>
        <p:txBody>
          <a:bodyPr/>
          <a:lstStyle/>
          <a:p>
            <a:fld id="{10A0A6AF-03C5-477E-939A-E28F7E7F05EA}" type="slidenum">
              <a:rPr lang="nl-NL" smtClean="0"/>
              <a:pPr/>
              <a:t>10</a:t>
            </a:fld>
            <a:endParaRPr lang="nl-NL"/>
          </a:p>
        </p:txBody>
      </p:sp>
      <p:pic>
        <p:nvPicPr>
          <p:cNvPr id="7" name="Graphic 6">
            <a:hlinkClick r:id="rId3"/>
            <a:extLst>
              <a:ext uri="{FF2B5EF4-FFF2-40B4-BE49-F238E27FC236}">
                <a16:creationId xmlns:a16="http://schemas.microsoft.com/office/drawing/2014/main" id="{E2F05819-8C93-8D1F-5261-83DACC424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457" y="3065761"/>
            <a:ext cx="8859086" cy="1968686"/>
          </a:xfrm>
          <a:prstGeom prst="rect">
            <a:avLst/>
          </a:prstGeom>
        </p:spPr>
      </p:pic>
    </p:spTree>
    <p:extLst>
      <p:ext uri="{BB962C8B-B14F-4D97-AF65-F5344CB8AC3E}">
        <p14:creationId xmlns:p14="http://schemas.microsoft.com/office/powerpoint/2010/main" val="22611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13" name="Group 12">
            <a:extLst>
              <a:ext uri="{FF2B5EF4-FFF2-40B4-BE49-F238E27FC236}">
                <a16:creationId xmlns:a16="http://schemas.microsoft.com/office/drawing/2014/main" id="{922B77A0-835E-F94A-8019-4E94E5857C15}"/>
              </a:ext>
            </a:extLst>
          </p:cNvPr>
          <p:cNvGrpSpPr/>
          <p:nvPr/>
        </p:nvGrpSpPr>
        <p:grpSpPr>
          <a:xfrm>
            <a:off x="8720250" y="2492221"/>
            <a:ext cx="2267307" cy="2815850"/>
            <a:chOff x="8720250" y="2492221"/>
            <a:chExt cx="2267307" cy="2815850"/>
          </a:xfrm>
        </p:grpSpPr>
        <p:pic>
          <p:nvPicPr>
            <p:cNvPr id="12" name="Picture 11">
              <a:extLst>
                <a:ext uri="{FF2B5EF4-FFF2-40B4-BE49-F238E27FC236}">
                  <a16:creationId xmlns:a16="http://schemas.microsoft.com/office/drawing/2014/main" id="{146D5321-927B-7A47-A4FE-67E6B72D0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91278" y="2910472"/>
              <a:ext cx="1696279" cy="2397599"/>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EA0008D7-0440-0F4B-8BB9-A01B32C134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20250" y="2492221"/>
              <a:ext cx="1696279" cy="2397599"/>
            </a:xfrm>
            <a:prstGeom prst="rect">
              <a:avLst/>
            </a:prstGeom>
            <a:effectLst>
              <a:outerShdw blurRad="63500" sx="102000" sy="102000" algn="ctr" rotWithShape="0">
                <a:prstClr val="black">
                  <a:alpha val="40000"/>
                </a:prstClr>
              </a:outerShdw>
            </a:effectLst>
          </p:spPr>
        </p:pic>
      </p:grpSp>
      <p:sp>
        <p:nvSpPr>
          <p:cNvPr id="4" name="Text Placeholder 3">
            <a:extLst>
              <a:ext uri="{FF2B5EF4-FFF2-40B4-BE49-F238E27FC236}">
                <a16:creationId xmlns:a16="http://schemas.microsoft.com/office/drawing/2014/main" id="{36798A3A-C2FC-E644-8FAB-2DFCD325C6D9}"/>
              </a:ext>
            </a:extLst>
          </p:cNvPr>
          <p:cNvSpPr>
            <a:spLocks noGrp="1"/>
          </p:cNvSpPr>
          <p:nvPr>
            <p:ph type="body" idx="1"/>
          </p:nvPr>
        </p:nvSpPr>
        <p:spPr/>
        <p:txBody>
          <a:bodyPr>
            <a:normAutofit/>
          </a:bodyPr>
          <a:lstStyle/>
          <a:p>
            <a:pPr>
              <a:lnSpc>
                <a:spcPct val="150000"/>
              </a:lnSpc>
            </a:pPr>
            <a:r>
              <a:rPr lang="nl-NL"/>
              <a:t>Werk in tweetallen</a:t>
            </a:r>
          </a:p>
          <a:p>
            <a:pPr>
              <a:lnSpc>
                <a:spcPct val="150000"/>
              </a:lnSpc>
            </a:pPr>
            <a:r>
              <a:rPr lang="nl-NL"/>
              <a:t>Gebruik de website duo.nl onderdeel </a:t>
            </a:r>
            <a:br>
              <a:rPr lang="nl-NL"/>
            </a:br>
            <a:r>
              <a:rPr lang="nl-NL"/>
              <a:t>‘Geld voor school en studie’</a:t>
            </a:r>
          </a:p>
          <a:p>
            <a:pPr>
              <a:lnSpc>
                <a:spcPct val="150000"/>
              </a:lnSpc>
            </a:pPr>
            <a:r>
              <a:rPr lang="nl-NL"/>
              <a:t>Schrijf je antwoorden op het werkblad</a:t>
            </a:r>
          </a:p>
          <a:p>
            <a:endParaRPr lang="nl-NL"/>
          </a:p>
          <a:p>
            <a:endParaRPr lang="nl-NL"/>
          </a:p>
          <a:p>
            <a:endParaRPr lang="nl-NL"/>
          </a:p>
          <a:p>
            <a:endParaRPr lang="nl-NL"/>
          </a:p>
        </p:txBody>
      </p:sp>
      <p:sp>
        <p:nvSpPr>
          <p:cNvPr id="3" name="Title 2">
            <a:extLst>
              <a:ext uri="{FF2B5EF4-FFF2-40B4-BE49-F238E27FC236}">
                <a16:creationId xmlns:a16="http://schemas.microsoft.com/office/drawing/2014/main" id="{46FA40BC-24AE-1044-B927-67FE19581986}"/>
              </a:ext>
            </a:extLst>
          </p:cNvPr>
          <p:cNvSpPr>
            <a:spLocks noGrp="1"/>
          </p:cNvSpPr>
          <p:nvPr>
            <p:ph type="title"/>
          </p:nvPr>
        </p:nvSpPr>
        <p:spPr/>
        <p:txBody>
          <a:bodyPr>
            <a:normAutofit/>
          </a:bodyPr>
          <a:lstStyle/>
          <a:p>
            <a:r>
              <a:rPr lang="nl-NL">
                <a:solidFill>
                  <a:srgbClr val="007BC7"/>
                </a:solidFill>
              </a:rPr>
              <a:t>Opdracht 1 - Studiefinanciering</a:t>
            </a:r>
          </a:p>
        </p:txBody>
      </p:sp>
      <p:sp>
        <p:nvSpPr>
          <p:cNvPr id="415" name="Google Shape;415;p9"/>
          <p:cNvSpPr txBox="1">
            <a:spLocks noGrp="1"/>
          </p:cNvSpPr>
          <p:nvPr>
            <p:ph type="sldNum" idx="12"/>
          </p:nvPr>
        </p:nvSpPr>
        <p:spPr>
          <a:prstGeom prst="rect">
            <a:avLst/>
          </a:prstGeom>
          <a:noFill/>
          <a:ln>
            <a:noFill/>
          </a:ln>
        </p:spPr>
        <p:txBody>
          <a:bodyPr spcFirstLastPara="1" wrap="square" lIns="91425" tIns="45700" rIns="0" bIns="45700" anchor="b" anchorCtr="0">
            <a:noAutofit/>
          </a:bodyPr>
          <a:lstStyle/>
          <a:p>
            <a:fld id="{00000000-1234-1234-1234-123412341234}" type="slidenum">
              <a:rPr lang="nl-NL"/>
              <a:pPr/>
              <a:t>11</a:t>
            </a:fld>
            <a:endParaRPr/>
          </a:p>
        </p:txBody>
      </p:sp>
    </p:spTree>
    <p:extLst>
      <p:ext uri="{BB962C8B-B14F-4D97-AF65-F5344CB8AC3E}">
        <p14:creationId xmlns:p14="http://schemas.microsoft.com/office/powerpoint/2010/main" val="371904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a:pPr>
            <a:r>
              <a:rPr lang="nl-NL"/>
              <a:t>Vanaf welke leeftijd ontvang je studiefinanciering als mbo’er op niveau 3-4?</a:t>
            </a:r>
          </a:p>
          <a:p>
            <a:pPr marL="594360" indent="-457200">
              <a:buFont typeface="+mj-lt"/>
              <a:buAutoNum type="alphaUcPeriod"/>
            </a:pPr>
            <a:endParaRPr lang="nl-NL"/>
          </a:p>
          <a:p>
            <a:pPr marL="594360" indent="-457200">
              <a:buFont typeface="+mj-lt"/>
              <a:buAutoNum type="alphaUcPeriod"/>
            </a:pPr>
            <a:endParaRPr lang="nl-NL"/>
          </a:p>
          <a:p>
            <a:pPr marL="594360" indent="-457200">
              <a:buFont typeface="+mj-lt"/>
              <a:buAutoNum type="alphaUcPeriod"/>
            </a:pPr>
            <a:r>
              <a:rPr lang="nl-NL"/>
              <a:t>Je kunt verschillende onderdelen van studiefinanciering krijgen. Welke onderdelen zijn dat voor mbo niveau 3-4? En hoeveel jaar heb je recht op elk onderdeel?</a:t>
            </a:r>
          </a:p>
          <a:p>
            <a:endParaRPr lang="nl-NL"/>
          </a:p>
          <a:p>
            <a:endParaRPr lang="nl-NL"/>
          </a:p>
          <a:p>
            <a:endParaRPr lang="nl-NL"/>
          </a:p>
          <a:p>
            <a:endParaRPr lang="nl-NL"/>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1 - Studiefinanciering</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12</a:t>
            </a:fld>
            <a:endParaRPr lang="nl-NL"/>
          </a:p>
        </p:txBody>
      </p:sp>
      <p:sp>
        <p:nvSpPr>
          <p:cNvPr id="6" name="Tekstvak 5"/>
          <p:cNvSpPr txBox="1"/>
          <p:nvPr/>
        </p:nvSpPr>
        <p:spPr>
          <a:xfrm>
            <a:off x="1338895" y="3274284"/>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671604"/>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255449"/>
            <a:ext cx="3474720" cy="1462604"/>
          </a:xfrm>
          <a:prstGeom prst="rect">
            <a:avLst/>
          </a:prstGeom>
          <a:solidFill>
            <a:srgbClr val="007C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Basisbeurs: 4 jaar</a:t>
            </a:r>
          </a:p>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Aanvullende beurs: 4 jaar</a:t>
            </a:r>
          </a:p>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Studentenreisproduct: 7 jaar</a:t>
            </a:r>
          </a:p>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7 jaar</a:t>
            </a:r>
          </a:p>
        </p:txBody>
      </p:sp>
      <p:sp>
        <p:nvSpPr>
          <p:cNvPr id="10" name="Rechthoek 9"/>
          <p:cNvSpPr/>
          <p:nvPr/>
        </p:nvSpPr>
        <p:spPr>
          <a:xfrm>
            <a:off x="8540496" y="2503920"/>
            <a:ext cx="3474720" cy="948047"/>
          </a:xfrm>
          <a:prstGeom prst="rect">
            <a:avLst/>
          </a:prstGeom>
          <a:solidFill>
            <a:srgbClr val="007CC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Vanaf het kwartaal na je 18</a:t>
            </a:r>
            <a:r>
              <a:rPr lang="nl-NL" sz="1600" i="1" baseline="3000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 verjaardag, zolang je een voltijd bol-opleiding volgt.</a:t>
            </a:r>
            <a:endPar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369841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905496" cy="3931928"/>
          </a:xfrm>
        </p:spPr>
        <p:txBody>
          <a:bodyPr numCol="1">
            <a:normAutofit/>
          </a:bodyPr>
          <a:lstStyle/>
          <a:p>
            <a:pPr marL="594360" indent="-457200">
              <a:buFont typeface="+mj-lt"/>
              <a:buAutoNum type="alphaUcPeriod" startAt="3"/>
            </a:pPr>
            <a:r>
              <a:rPr lang="nl-NL"/>
              <a:t>Welke van de onderdelen van de studiefinanciering zijn afhankelijk van het inkomen van je ouders?</a:t>
            </a:r>
          </a:p>
          <a:p>
            <a:pPr marL="594360" indent="-457200">
              <a:buFont typeface="+mj-lt"/>
              <a:buAutoNum type="alphaUcPeriod" startAt="3"/>
            </a:pPr>
            <a:endParaRPr lang="nl-NL"/>
          </a:p>
          <a:p>
            <a:pPr marL="594360" indent="-457200">
              <a:buFont typeface="+mj-lt"/>
              <a:buAutoNum type="alphaUcPeriod" startAt="3"/>
            </a:pPr>
            <a:endParaRPr lang="nl-NL"/>
          </a:p>
          <a:p>
            <a:pPr marL="594360" indent="-457200">
              <a:buFont typeface="+mj-lt"/>
              <a:buAutoNum type="alphaUcPeriod" startAt="3"/>
            </a:pPr>
            <a:r>
              <a:rPr lang="nl-NL"/>
              <a:t>Bij het studentenreisproduct kun je kiezen voor een week- of weekendabonnement. Welke dagen van de week kun je de abonnementen gebruiken?</a:t>
            </a:r>
          </a:p>
          <a:p>
            <a:pPr marL="594360" indent="-457200">
              <a:buFont typeface="+mj-lt"/>
              <a:buAutoNum type="alphaUcPeriod" startAt="3"/>
            </a:pPr>
            <a:endParaRPr lang="nl-NL"/>
          </a:p>
          <a:p>
            <a:endParaRPr lang="nl-NL"/>
          </a:p>
          <a:p>
            <a:endParaRPr lang="nl-NL"/>
          </a:p>
          <a:p>
            <a:endParaRPr lang="nl-NL"/>
          </a:p>
          <a:p>
            <a:endParaRPr lang="nl-NL"/>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1 - Studiefinanciering</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13</a:t>
            </a:fld>
            <a:endParaRPr lang="nl-NL"/>
          </a:p>
        </p:txBody>
      </p:sp>
      <p:sp>
        <p:nvSpPr>
          <p:cNvPr id="6" name="Tekstvak 5"/>
          <p:cNvSpPr txBox="1"/>
          <p:nvPr/>
        </p:nvSpPr>
        <p:spPr>
          <a:xfrm>
            <a:off x="1338895" y="3590397"/>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960255"/>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332093"/>
            <a:ext cx="3474720" cy="1889319"/>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Weekendabonnement: vrijdagmiddag t/m zondag gratis, maandag t/m vrijdagochtend korting </a:t>
            </a:r>
          </a:p>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Weekabonnement: maandag t/m vrijdag gratis, zaterdag en zondag korting</a:t>
            </a:r>
          </a:p>
        </p:txBody>
      </p:sp>
      <p:sp>
        <p:nvSpPr>
          <p:cNvPr id="10" name="Rechthoek 9"/>
          <p:cNvSpPr/>
          <p:nvPr/>
        </p:nvSpPr>
        <p:spPr>
          <a:xfrm>
            <a:off x="8540496" y="2503920"/>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Aanvullende beurs</a:t>
            </a:r>
          </a:p>
        </p:txBody>
      </p:sp>
    </p:spTree>
    <p:extLst>
      <p:ext uri="{BB962C8B-B14F-4D97-AF65-F5344CB8AC3E}">
        <p14:creationId xmlns:p14="http://schemas.microsoft.com/office/powerpoint/2010/main" val="106954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startAt="5"/>
            </a:pPr>
            <a:r>
              <a:rPr lang="nl-NL"/>
              <a:t>Ben je klaar met studeren? Dan heb je geen recht meer op het studentenreisproduct en moet je dat zelf stopzetten. </a:t>
            </a:r>
            <a:br>
              <a:rPr lang="nl-NL"/>
            </a:br>
            <a:r>
              <a:rPr lang="nl-NL"/>
              <a:t>Wat gebeurt er als je dit te laat doet en je er wel mee reist?</a:t>
            </a:r>
          </a:p>
          <a:p>
            <a:pPr marL="594360" indent="-457200">
              <a:buFont typeface="+mj-lt"/>
              <a:buAutoNum type="alphaUcPeriod" startAt="5"/>
            </a:pPr>
            <a:endParaRPr lang="nl-NL"/>
          </a:p>
          <a:p>
            <a:pPr marL="594360" indent="-457200">
              <a:buFont typeface="+mj-lt"/>
              <a:buAutoNum type="alphaUcPeriod" startAt="5"/>
            </a:pPr>
            <a:endParaRPr lang="nl-NL"/>
          </a:p>
          <a:p>
            <a:endParaRPr lang="nl-NL"/>
          </a:p>
          <a:p>
            <a:endParaRPr lang="nl-NL"/>
          </a:p>
          <a:p>
            <a:endParaRPr lang="nl-NL"/>
          </a:p>
          <a:p>
            <a:endParaRPr lang="nl-NL"/>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1 - Studiefinanciering</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14</a:t>
            </a:fld>
            <a:endParaRPr lang="nl-NL"/>
          </a:p>
        </p:txBody>
      </p:sp>
      <p:sp>
        <p:nvSpPr>
          <p:cNvPr id="6" name="Tekstvak 5"/>
          <p:cNvSpPr txBox="1"/>
          <p:nvPr/>
        </p:nvSpPr>
        <p:spPr>
          <a:xfrm>
            <a:off x="1338895" y="4255449"/>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10" name="Rechthoek 9"/>
          <p:cNvSpPr/>
          <p:nvPr/>
        </p:nvSpPr>
        <p:spPr>
          <a:xfrm>
            <a:off x="8540496" y="2503920"/>
            <a:ext cx="3474720" cy="146457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Je krijgt een boete per halve maand dat je er mee gereisd hebt. De 1e maand € 89,54 per halve maand, daarna € 179,10 per halve maand. </a:t>
            </a:r>
          </a:p>
        </p:txBody>
      </p:sp>
    </p:spTree>
    <p:extLst>
      <p:ext uri="{BB962C8B-B14F-4D97-AF65-F5344CB8AC3E}">
        <p14:creationId xmlns:p14="http://schemas.microsoft.com/office/powerpoint/2010/main" val="1381538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8024368" cy="3931928"/>
          </a:xfrm>
        </p:spPr>
        <p:txBody>
          <a:bodyPr numCol="1">
            <a:normAutofit/>
          </a:bodyPr>
          <a:lstStyle/>
          <a:p>
            <a:r>
              <a:rPr lang="nl-NL"/>
              <a:t>Vul de rekenhulp voor jezelf in.</a:t>
            </a:r>
          </a:p>
          <a:p>
            <a:r>
              <a:rPr lang="nl-NL"/>
              <a:t>Gebruik de rekenhulp via duo.nl:</a:t>
            </a:r>
          </a:p>
          <a:p>
            <a:pPr lvl="1">
              <a:buFont typeface="Wingdings" pitchFamily="2" charset="2"/>
              <a:buChar char="§"/>
            </a:pPr>
            <a:r>
              <a:rPr lang="nl-NL" sz="2400"/>
              <a:t>Blauwe blok onderaan de pagina      </a:t>
            </a:r>
          </a:p>
          <a:p>
            <a:pPr lvl="2">
              <a:buFont typeface="Wingdings" pitchFamily="2" charset="2"/>
              <a:buChar char="§"/>
            </a:pPr>
            <a:r>
              <a:rPr lang="nl-NL" sz="2400"/>
              <a:t>Service      </a:t>
            </a:r>
          </a:p>
          <a:p>
            <a:pPr lvl="3">
              <a:buFont typeface="Wingdings" pitchFamily="2" charset="2"/>
              <a:buChar char="§"/>
            </a:pPr>
            <a:r>
              <a:rPr lang="nl-NL" sz="2400"/>
              <a:t>Rekenhulpen</a:t>
            </a:r>
          </a:p>
          <a:p>
            <a:pPr lvl="4">
              <a:buClr>
                <a:schemeClr val="tx2"/>
              </a:buClr>
              <a:buFont typeface="Wingdings" pitchFamily="2" charset="2"/>
              <a:buChar char="§"/>
            </a:pPr>
            <a:r>
              <a:rPr lang="nl-NL" sz="2400">
                <a:solidFill>
                  <a:schemeClr val="tx1"/>
                </a:solidFill>
              </a:rPr>
              <a:t>Rekenhulp studiefinanciering</a:t>
            </a:r>
          </a:p>
          <a:p>
            <a:r>
              <a:rPr lang="nl-NL"/>
              <a:t>Gebruik van de gegevens uit het</a:t>
            </a:r>
          </a:p>
          <a:p>
            <a:r>
              <a:rPr lang="nl-NL"/>
              <a:t>Je eindigt in de rekenhulp bij stap 2. Laat de </a:t>
            </a:r>
            <a:br>
              <a:rPr lang="nl-NL"/>
            </a:br>
            <a:r>
              <a:rPr lang="nl-NL"/>
              <a:t>rekenhulp daarna openstaan voor opdracht 3.</a:t>
            </a: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a:solidFill>
                  <a:srgbClr val="007BC7"/>
                </a:solidFill>
              </a:rPr>
              <a:t>Opdracht 2 – Wat kun je krijgen? Reken het uit.</a:t>
            </a:r>
          </a:p>
        </p:txBody>
      </p:sp>
      <p:grpSp>
        <p:nvGrpSpPr>
          <p:cNvPr id="13" name="Group 12">
            <a:extLst>
              <a:ext uri="{FF2B5EF4-FFF2-40B4-BE49-F238E27FC236}">
                <a16:creationId xmlns:a16="http://schemas.microsoft.com/office/drawing/2014/main" id="{6E89BF29-837A-9444-BC62-20AD290426B1}"/>
              </a:ext>
            </a:extLst>
          </p:cNvPr>
          <p:cNvGrpSpPr/>
          <p:nvPr/>
        </p:nvGrpSpPr>
        <p:grpSpPr>
          <a:xfrm>
            <a:off x="8730076" y="2501763"/>
            <a:ext cx="2227040" cy="2782497"/>
            <a:chOff x="8730076" y="2501763"/>
            <a:chExt cx="2227040" cy="2782497"/>
          </a:xfrm>
        </p:grpSpPr>
        <p:pic>
          <p:nvPicPr>
            <p:cNvPr id="12" name="Picture 11">
              <a:extLst>
                <a:ext uri="{FF2B5EF4-FFF2-40B4-BE49-F238E27FC236}">
                  <a16:creationId xmlns:a16="http://schemas.microsoft.com/office/drawing/2014/main" id="{1F8E7CF4-06FB-A141-BCD5-5970D14CDF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0837" y="2886661"/>
              <a:ext cx="1696279" cy="239759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BE444B1-A430-284D-8ABB-D661FDC819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30076" y="2501763"/>
              <a:ext cx="1696279" cy="2397599"/>
            </a:xfrm>
            <a:prstGeom prst="rect">
              <a:avLst/>
            </a:prstGeom>
            <a:effectLst>
              <a:outerShdw blurRad="63500" sx="102000" sy="102000" algn="ctr" rotWithShape="0">
                <a:prstClr val="black">
                  <a:alpha val="40000"/>
                </a:prstClr>
              </a:outerShdw>
            </a:effectLst>
          </p:spPr>
        </p:pic>
      </p:grpSp>
      <p:sp>
        <p:nvSpPr>
          <p:cNvPr id="2" name="Tijdelijke aanduiding voor dianummer 1"/>
          <p:cNvSpPr>
            <a:spLocks noGrp="1"/>
          </p:cNvSpPr>
          <p:nvPr>
            <p:ph type="sldNum" idx="12"/>
          </p:nvPr>
        </p:nvSpPr>
        <p:spPr/>
        <p:txBody>
          <a:bodyPr/>
          <a:lstStyle/>
          <a:p>
            <a:fld id="{00000000-1234-1234-1234-123412341234}" type="slidenum">
              <a:rPr lang="nl-NL" smtClean="0"/>
              <a:pPr/>
              <a:t>15</a:t>
            </a:fld>
            <a:endParaRPr lang="nl-NL"/>
          </a:p>
        </p:txBody>
      </p:sp>
      <p:sp>
        <p:nvSpPr>
          <p:cNvPr id="6" name="Tekstvak 5">
            <a:hlinkClick r:id="rId5" action="ppaction://hlinksldjump"/>
          </p:cNvPr>
          <p:cNvSpPr txBox="1"/>
          <p:nvPr/>
        </p:nvSpPr>
        <p:spPr>
          <a:xfrm>
            <a:off x="6116339" y="4934113"/>
            <a:ext cx="1853094" cy="387537"/>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voorbeeld.</a:t>
            </a:r>
          </a:p>
        </p:txBody>
      </p:sp>
    </p:spTree>
    <p:extLst>
      <p:ext uri="{BB962C8B-B14F-4D97-AF65-F5344CB8AC3E}">
        <p14:creationId xmlns:p14="http://schemas.microsoft.com/office/powerpoint/2010/main" val="180945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a:pPr>
            <a:r>
              <a:rPr lang="nl-NL"/>
              <a:t>Wat heeft Daisy maandelijks nodig?</a:t>
            </a:r>
          </a:p>
          <a:p>
            <a:pPr marL="594360" indent="-457200">
              <a:buFont typeface="+mj-lt"/>
              <a:buAutoNum type="alphaUcPeriod"/>
            </a:pPr>
            <a:endParaRPr lang="nl-NL"/>
          </a:p>
          <a:p>
            <a:pPr marL="594360" indent="-457200">
              <a:buFont typeface="+mj-lt"/>
              <a:buAutoNum type="alphaUcPeriod"/>
            </a:pPr>
            <a:endParaRPr lang="nl-NL"/>
          </a:p>
          <a:p>
            <a:pPr marL="594360" indent="-457200">
              <a:buFont typeface="+mj-lt"/>
              <a:buAutoNum type="alphaUcPeriod"/>
            </a:pPr>
            <a:endParaRPr lang="nl-NL"/>
          </a:p>
          <a:p>
            <a:pPr marL="594360" indent="-457200">
              <a:buFont typeface="+mj-lt"/>
              <a:buAutoNum type="alphaUcPeriod"/>
            </a:pPr>
            <a:r>
              <a:rPr lang="nl-NL"/>
              <a:t>Wat zijn haar inkomsten uit baan + ouders + zorgtoeslag?</a:t>
            </a:r>
          </a:p>
          <a:p>
            <a:pPr marL="594360" indent="-457200">
              <a:buFont typeface="+mj-lt"/>
              <a:buAutoNum type="alphaUcPeriod"/>
            </a:pPr>
            <a:endParaRPr lang="nl-NL"/>
          </a:p>
          <a:p>
            <a:pPr marL="594360" indent="-457200">
              <a:buFont typeface="+mj-lt"/>
              <a:buAutoNum type="alphaUcPeriod"/>
            </a:pPr>
            <a:endParaRPr lang="nl-NL"/>
          </a:p>
          <a:p>
            <a:endParaRPr lang="nl-NL"/>
          </a:p>
          <a:p>
            <a:endParaRPr lang="nl-NL"/>
          </a:p>
          <a:p>
            <a:endParaRPr lang="nl-NL"/>
          </a:p>
          <a:p>
            <a:endParaRPr lang="nl-NL"/>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a:solidFill>
                  <a:srgbClr val="007BC7"/>
                </a:solidFill>
              </a:rPr>
              <a:t>Opdracht 2 - Wat kun je krijgen? Reken het uit.</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16</a:t>
            </a:fld>
            <a:endParaRPr lang="nl-NL"/>
          </a:p>
        </p:txBody>
      </p:sp>
      <p:sp>
        <p:nvSpPr>
          <p:cNvPr id="6" name="Tekstvak 5"/>
          <p:cNvSpPr txBox="1"/>
          <p:nvPr/>
        </p:nvSpPr>
        <p:spPr>
          <a:xfrm>
            <a:off x="1338895" y="2977943"/>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222254"/>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332093"/>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2">
                  <a:lumMod val="20000"/>
                  <a:lumOff val="80000"/>
                </a:schemeClr>
              </a:buCl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Daisy’s maandelijkse inkomsten: € 584,-</a:t>
            </a:r>
          </a:p>
        </p:txBody>
      </p:sp>
      <p:sp>
        <p:nvSpPr>
          <p:cNvPr id="10" name="Rechthoek 9"/>
          <p:cNvSpPr/>
          <p:nvPr/>
        </p:nvSpPr>
        <p:spPr>
          <a:xfrm>
            <a:off x="8540496" y="2503920"/>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Daisy heeft maandelijks nodig: € 1390,-</a:t>
            </a:r>
          </a:p>
        </p:txBody>
      </p:sp>
    </p:spTree>
    <p:extLst>
      <p:ext uri="{BB962C8B-B14F-4D97-AF65-F5344CB8AC3E}">
        <p14:creationId xmlns:p14="http://schemas.microsoft.com/office/powerpoint/2010/main" val="318435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startAt="3"/>
            </a:pPr>
            <a:r>
              <a:rPr lang="nl-NL"/>
              <a:t>Wat is haar tekort?</a:t>
            </a:r>
          </a:p>
          <a:p>
            <a:pPr marL="594360" indent="-457200">
              <a:buFont typeface="+mj-lt"/>
              <a:buAutoNum type="alphaUcPeriod" startAt="3"/>
            </a:pPr>
            <a:endParaRPr lang="nl-NL"/>
          </a:p>
          <a:p>
            <a:pPr marL="594360" indent="-457200">
              <a:buFont typeface="+mj-lt"/>
              <a:buAutoNum type="alphaUcPeriod" startAt="3"/>
            </a:pPr>
            <a:endParaRPr lang="nl-NL"/>
          </a:p>
          <a:p>
            <a:pPr marL="594360" indent="-457200">
              <a:buFont typeface="+mj-lt"/>
              <a:buAutoNum type="alphaUcPeriod" startAt="3"/>
            </a:pPr>
            <a:r>
              <a:rPr lang="nl-NL"/>
              <a:t>Bereken nu de basisbeurs en aanvullende beurs met de gegevens op je werkblad. Hoe hoog zijn de basisbeurs en de aanvullende beurs?</a:t>
            </a:r>
          </a:p>
          <a:p>
            <a:pPr marL="594360" indent="-457200">
              <a:buFont typeface="+mj-lt"/>
              <a:buAutoNum type="alphaUcPeriod" startAt="3"/>
            </a:pPr>
            <a:endParaRPr lang="nl-NL"/>
          </a:p>
          <a:p>
            <a:pPr marL="594360" indent="-457200">
              <a:buFont typeface="+mj-lt"/>
              <a:buAutoNum type="alphaUcPeriod" startAt="3"/>
            </a:pPr>
            <a:endParaRPr lang="nl-NL"/>
          </a:p>
          <a:p>
            <a:pPr marL="594360" indent="-457200">
              <a:buFont typeface="+mj-lt"/>
              <a:buAutoNum type="alphaUcPeriod" startAt="3"/>
            </a:pPr>
            <a:endParaRPr lang="nl-NL"/>
          </a:p>
          <a:p>
            <a:endParaRPr lang="nl-NL"/>
          </a:p>
          <a:p>
            <a:endParaRPr lang="nl-NL"/>
          </a:p>
          <a:p>
            <a:endParaRPr lang="nl-NL"/>
          </a:p>
          <a:p>
            <a:endParaRPr lang="nl-NL"/>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a:solidFill>
                  <a:srgbClr val="007BC7"/>
                </a:solidFill>
              </a:rPr>
              <a:t>Opdracht 2 - Wat kun je krijgen? Reken het uit.</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17</a:t>
            </a:fld>
            <a:endParaRPr lang="nl-NL"/>
          </a:p>
        </p:txBody>
      </p:sp>
      <p:sp>
        <p:nvSpPr>
          <p:cNvPr id="6" name="Tekstvak 5"/>
          <p:cNvSpPr txBox="1"/>
          <p:nvPr/>
        </p:nvSpPr>
        <p:spPr>
          <a:xfrm>
            <a:off x="1338895" y="2868734"/>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389540"/>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3874893"/>
            <a:ext cx="3474720" cy="133718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basisbeurs is: </a:t>
            </a:r>
            <a:b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€ 490,46</a:t>
            </a:r>
          </a:p>
          <a:p>
            <a:pPr marL="285750" indent="-285750">
              <a:buClr>
                <a:schemeClr val="accent4"/>
              </a:buClr>
              <a:buFont typeface="Arial" panose="020B0604020202020204" pitchFamily="34" charset="0"/>
              <a:buChar cha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aanvullende beurs is: </a:t>
            </a:r>
            <a:b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€ 235,76</a:t>
            </a:r>
          </a:p>
        </p:txBody>
      </p:sp>
      <p:sp>
        <p:nvSpPr>
          <p:cNvPr id="10" name="Rechthoek 9"/>
          <p:cNvSpPr/>
          <p:nvPr/>
        </p:nvSpPr>
        <p:spPr>
          <a:xfrm>
            <a:off x="8540496" y="2503920"/>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Daisy’s tekort is: € 806,-</a:t>
            </a:r>
          </a:p>
        </p:txBody>
      </p:sp>
    </p:spTree>
    <p:extLst>
      <p:ext uri="{BB962C8B-B14F-4D97-AF65-F5344CB8AC3E}">
        <p14:creationId xmlns:p14="http://schemas.microsoft.com/office/powerpoint/2010/main" val="3655340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r>
              <a:rPr lang="nl-NL"/>
              <a:t>Werk individueel.</a:t>
            </a:r>
          </a:p>
          <a:p>
            <a:endParaRPr lang="nl-NL"/>
          </a:p>
          <a:p>
            <a:r>
              <a:rPr lang="nl-NL"/>
              <a:t>Schrijf je antwoorden op het werkblad.</a:t>
            </a:r>
          </a:p>
          <a:p>
            <a:endParaRPr lang="nl-NL"/>
          </a:p>
          <a:p>
            <a:r>
              <a:rPr lang="nl-NL"/>
              <a:t>Vanaf vraag 3B ga je verder in de rekenhulp </a:t>
            </a:r>
            <a:br>
              <a:rPr lang="nl-NL"/>
            </a:br>
            <a:r>
              <a:rPr lang="nl-NL"/>
              <a:t>met Terugbetalen.</a:t>
            </a:r>
          </a:p>
          <a:p>
            <a:endParaRPr lang="nl-NL"/>
          </a:p>
          <a:p>
            <a:pPr marL="594360" indent="-457200">
              <a:buFont typeface="+mj-lt"/>
              <a:buAutoNum type="alphaUcPeriod"/>
            </a:pPr>
            <a:endParaRPr lang="nl-NL"/>
          </a:p>
          <a:p>
            <a:pPr marL="594360" indent="-457200">
              <a:buFont typeface="+mj-lt"/>
              <a:buAutoNum type="alphaUcPeriod"/>
            </a:pPr>
            <a:endParaRPr lang="nl-NL"/>
          </a:p>
          <a:p>
            <a:endParaRPr lang="nl-NL"/>
          </a:p>
          <a:p>
            <a:endParaRPr lang="nl-NL"/>
          </a:p>
          <a:p>
            <a:endParaRPr lang="nl-NL"/>
          </a:p>
          <a:p>
            <a:endParaRPr lang="nl-NL"/>
          </a:p>
        </p:txBody>
      </p:sp>
      <p:pic>
        <p:nvPicPr>
          <p:cNvPr id="4" name="Picture 3">
            <a:extLst>
              <a:ext uri="{FF2B5EF4-FFF2-40B4-BE49-F238E27FC236}">
                <a16:creationId xmlns:a16="http://schemas.microsoft.com/office/drawing/2014/main" id="{6F7E3D14-AB3E-8546-8DC4-E85A667061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6954" y="2584466"/>
            <a:ext cx="2159998" cy="3053040"/>
          </a:xfrm>
          <a:prstGeom prst="rect">
            <a:avLst/>
          </a:prstGeom>
          <a:effectLst>
            <a:outerShdw blurRad="63500" sx="102000" sy="102000" algn="ctr" rotWithShape="0">
              <a:prstClr val="black">
                <a:alpha val="40000"/>
              </a:prstClr>
            </a:outerShdw>
          </a:effectLst>
        </p:spPr>
      </p:pic>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3 – Lenen voor je studie</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18</a:t>
            </a:fld>
            <a:endParaRPr lang="nl-NL"/>
          </a:p>
        </p:txBody>
      </p:sp>
    </p:spTree>
    <p:extLst>
      <p:ext uri="{BB962C8B-B14F-4D97-AF65-F5344CB8AC3E}">
        <p14:creationId xmlns:p14="http://schemas.microsoft.com/office/powerpoint/2010/main" val="317269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a:pPr>
            <a:r>
              <a:rPr lang="nl-NL" sz="2000"/>
              <a:t>Bekijk de                  op je werkblad. Welke onderdelen moet je sowieso terugbetalen als je een diploma haalt?</a:t>
            </a:r>
          </a:p>
          <a:p>
            <a:pPr marL="594360" indent="-457200">
              <a:buFont typeface="+mj-lt"/>
              <a:buAutoNum type="alphaUcPeriod"/>
            </a:pPr>
            <a:endParaRPr lang="nl-NL" sz="2000"/>
          </a:p>
          <a:p>
            <a:pPr marL="594360" indent="-457200">
              <a:buFont typeface="+mj-lt"/>
              <a:buAutoNum type="alphaUcPeriod"/>
            </a:pPr>
            <a:endParaRPr lang="nl-NL" sz="2000"/>
          </a:p>
          <a:p>
            <a:pPr marL="594360" indent="-457200">
              <a:buFont typeface="+mj-lt"/>
              <a:buAutoNum type="alphaUcPeriod"/>
            </a:pPr>
            <a:r>
              <a:rPr lang="nl-NL" sz="2000"/>
              <a:t>Je gaat voor deze vraag verder met de rekenhulp van opdracht 2 die je open hebt laten staan. Daisy leent het bedrag dat ze volgens de rekenhulp nog nodig heeft (afgerond). Hoe hoog is dat bedrag per maand?</a:t>
            </a: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3 – Lenen voor je studie</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19</a:t>
            </a:fld>
            <a:endParaRPr lang="nl-NL"/>
          </a:p>
        </p:txBody>
      </p:sp>
      <p:sp>
        <p:nvSpPr>
          <p:cNvPr id="6" name="Tekstvak 5"/>
          <p:cNvSpPr txBox="1"/>
          <p:nvPr/>
        </p:nvSpPr>
        <p:spPr>
          <a:xfrm>
            <a:off x="1338895" y="3305590"/>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695666"/>
            <a:ext cx="1825662" cy="583233"/>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332093"/>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2">
                  <a:lumMod val="20000"/>
                  <a:lumOff val="80000"/>
                </a:schemeClr>
              </a:buClr>
            </a:pP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per maand:</a:t>
            </a:r>
            <a:b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€ 80,-. </a:t>
            </a:r>
          </a:p>
        </p:txBody>
      </p:sp>
      <p:sp>
        <p:nvSpPr>
          <p:cNvPr id="10" name="Rechthoek 9"/>
          <p:cNvSpPr/>
          <p:nvPr/>
        </p:nvSpPr>
        <p:spPr>
          <a:xfrm>
            <a:off x="8540496" y="2503920"/>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Alleen de lening. De rest is een gift als je binnen 10 jaar een diploma haalt.</a:t>
            </a:r>
          </a:p>
        </p:txBody>
      </p:sp>
      <p:sp>
        <p:nvSpPr>
          <p:cNvPr id="12" name="Tekstvak 5">
            <a:hlinkClick r:id="rId3" action="ppaction://hlinksldjump"/>
            <a:extLst>
              <a:ext uri="{FF2B5EF4-FFF2-40B4-BE49-F238E27FC236}">
                <a16:creationId xmlns:a16="http://schemas.microsoft.com/office/drawing/2014/main" id="{5531B7D4-C8FD-444A-803D-1ED7142CE7FC}"/>
              </a:ext>
            </a:extLst>
          </p:cNvPr>
          <p:cNvSpPr txBox="1"/>
          <p:nvPr/>
        </p:nvSpPr>
        <p:spPr>
          <a:xfrm>
            <a:off x="2629498" y="2231999"/>
            <a:ext cx="1403006" cy="375728"/>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invullijst</a:t>
            </a:r>
          </a:p>
        </p:txBody>
      </p:sp>
    </p:spTree>
    <p:extLst>
      <p:ext uri="{BB962C8B-B14F-4D97-AF65-F5344CB8AC3E}">
        <p14:creationId xmlns:p14="http://schemas.microsoft.com/office/powerpoint/2010/main" val="33732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5"/>
          </p:nvPr>
        </p:nvSpPr>
        <p:spPr>
          <a:xfrm>
            <a:off x="1309607" y="2289600"/>
            <a:ext cx="4330780" cy="3935413"/>
          </a:xfrm>
        </p:spPr>
        <p:txBody>
          <a:bodyPr/>
          <a:lstStyle/>
          <a:p>
            <a:pPr marL="0" indent="0">
              <a:buNone/>
            </a:pPr>
            <a:r>
              <a:rPr lang="nl-NL"/>
              <a:t>Klassikaal</a:t>
            </a:r>
          </a:p>
          <a:p>
            <a:pPr marL="0" indent="0">
              <a:buNone/>
            </a:pPr>
            <a:endParaRPr lang="nl-NL"/>
          </a:p>
          <a:p>
            <a:pPr marL="0" indent="0">
              <a:buNone/>
            </a:pPr>
            <a:r>
              <a:rPr lang="nl-NL"/>
              <a:t>Tweetallen</a:t>
            </a:r>
          </a:p>
          <a:p>
            <a:pPr marL="0" indent="0">
              <a:buNone/>
            </a:pPr>
            <a:endParaRPr lang="nl-NL"/>
          </a:p>
          <a:p>
            <a:pPr marL="0" indent="0">
              <a:buNone/>
            </a:pPr>
            <a:r>
              <a:rPr lang="nl-NL"/>
              <a:t>Individueel</a:t>
            </a:r>
          </a:p>
          <a:p>
            <a:pPr marL="0" indent="0">
              <a:buNone/>
            </a:pPr>
            <a:endParaRPr lang="nl-NL"/>
          </a:p>
          <a:p>
            <a:pPr marL="0" indent="0">
              <a:buNone/>
            </a:pPr>
            <a:r>
              <a:rPr lang="nl-NL"/>
              <a:t>1-2 lesuren </a:t>
            </a:r>
          </a:p>
        </p:txBody>
      </p:sp>
      <p:sp>
        <p:nvSpPr>
          <p:cNvPr id="6" name="Tijdelijke aanduiding voor dianummer 5"/>
          <p:cNvSpPr>
            <a:spLocks noGrp="1"/>
          </p:cNvSpPr>
          <p:nvPr>
            <p:ph type="sldNum" sz="quarter" idx="27"/>
          </p:nvPr>
        </p:nvSpPr>
        <p:spPr/>
        <p:txBody>
          <a:bodyPr/>
          <a:lstStyle/>
          <a:p>
            <a:fld id="{10A0A6AF-03C5-477E-939A-E28F7E7F05EA}" type="slidenum">
              <a:rPr lang="nl-NL" smtClean="0"/>
              <a:pPr/>
              <a:t>2</a:t>
            </a:fld>
            <a:endParaRPr lang="nl-NL"/>
          </a:p>
        </p:txBody>
      </p:sp>
      <p:sp>
        <p:nvSpPr>
          <p:cNvPr id="5" name="Titel 4"/>
          <p:cNvSpPr>
            <a:spLocks noGrp="1"/>
          </p:cNvSpPr>
          <p:nvPr>
            <p:ph type="title"/>
          </p:nvPr>
        </p:nvSpPr>
        <p:spPr/>
        <p:txBody>
          <a:bodyPr/>
          <a:lstStyle/>
          <a:p>
            <a:r>
              <a:rPr lang="nl-NL"/>
              <a:t>Docentenhandleiding</a:t>
            </a:r>
          </a:p>
        </p:txBody>
      </p:sp>
      <p:pic>
        <p:nvPicPr>
          <p:cNvPr id="4" name="Picture Placeholder 3">
            <a:extLst>
              <a:ext uri="{FF2B5EF4-FFF2-40B4-BE49-F238E27FC236}">
                <a16:creationId xmlns:a16="http://schemas.microsoft.com/office/drawing/2014/main" id="{5C9F2B1F-C56D-9D44-A8B5-B0C66D42B936}"/>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6493" r="16493"/>
          <a:stretch/>
        </p:blipFill>
        <p:spPr>
          <a:xfrm>
            <a:off x="6096000" y="-2381"/>
            <a:ext cx="6096000" cy="6860381"/>
          </a:xfrm>
        </p:spPr>
      </p:pic>
      <p:pic>
        <p:nvPicPr>
          <p:cNvPr id="11" name="Picture 10">
            <a:extLst>
              <a:ext uri="{FF2B5EF4-FFF2-40B4-BE49-F238E27FC236}">
                <a16:creationId xmlns:a16="http://schemas.microsoft.com/office/drawing/2014/main" id="{4EB1C626-D388-1649-ABC8-1C47976531C9}"/>
              </a:ext>
            </a:extLst>
          </p:cNvPr>
          <p:cNvPicPr>
            <a:picLocks noChangeAspect="1"/>
          </p:cNvPicPr>
          <p:nvPr/>
        </p:nvPicPr>
        <p:blipFill>
          <a:blip r:embed="rId4">
            <a:lum bright="100000"/>
          </a:blip>
          <a:stretch>
            <a:fillRect/>
          </a:stretch>
        </p:blipFill>
        <p:spPr>
          <a:xfrm>
            <a:off x="841118" y="2289600"/>
            <a:ext cx="360000" cy="360000"/>
          </a:xfrm>
          <a:prstGeom prst="rect">
            <a:avLst/>
          </a:prstGeom>
        </p:spPr>
      </p:pic>
      <p:pic>
        <p:nvPicPr>
          <p:cNvPr id="12" name="Picture 11">
            <a:extLst>
              <a:ext uri="{FF2B5EF4-FFF2-40B4-BE49-F238E27FC236}">
                <a16:creationId xmlns:a16="http://schemas.microsoft.com/office/drawing/2014/main" id="{55B40CDB-1B4A-124A-9579-96AF9BBDF862}"/>
              </a:ext>
            </a:extLst>
          </p:cNvPr>
          <p:cNvPicPr>
            <a:picLocks noChangeAspect="1"/>
          </p:cNvPicPr>
          <p:nvPr/>
        </p:nvPicPr>
        <p:blipFill>
          <a:blip r:embed="rId5">
            <a:lum bright="100000"/>
          </a:blip>
          <a:stretch>
            <a:fillRect/>
          </a:stretch>
        </p:blipFill>
        <p:spPr>
          <a:xfrm>
            <a:off x="862025" y="5194953"/>
            <a:ext cx="360000" cy="360000"/>
          </a:xfrm>
          <a:prstGeom prst="rect">
            <a:avLst/>
          </a:prstGeom>
        </p:spPr>
      </p:pic>
      <p:pic>
        <p:nvPicPr>
          <p:cNvPr id="7" name="Picture 6">
            <a:extLst>
              <a:ext uri="{FF2B5EF4-FFF2-40B4-BE49-F238E27FC236}">
                <a16:creationId xmlns:a16="http://schemas.microsoft.com/office/drawing/2014/main" id="{C66BC5D7-CC6A-4D4F-A1BE-8DB41AB5A505}"/>
              </a:ext>
            </a:extLst>
          </p:cNvPr>
          <p:cNvPicPr>
            <a:picLocks noChangeAspect="1"/>
          </p:cNvPicPr>
          <p:nvPr/>
        </p:nvPicPr>
        <p:blipFill>
          <a:blip r:embed="rId6">
            <a:lum bright="100000"/>
          </a:blip>
          <a:stretch>
            <a:fillRect/>
          </a:stretch>
        </p:blipFill>
        <p:spPr>
          <a:xfrm>
            <a:off x="975251" y="4208401"/>
            <a:ext cx="133548" cy="360000"/>
          </a:xfrm>
          <a:prstGeom prst="rect">
            <a:avLst/>
          </a:prstGeom>
        </p:spPr>
      </p:pic>
      <p:pic>
        <p:nvPicPr>
          <p:cNvPr id="9" name="Picture 8">
            <a:extLst>
              <a:ext uri="{FF2B5EF4-FFF2-40B4-BE49-F238E27FC236}">
                <a16:creationId xmlns:a16="http://schemas.microsoft.com/office/drawing/2014/main" id="{5666DAB5-4FC2-B24E-9FA7-19EC9F067ECB}"/>
              </a:ext>
            </a:extLst>
          </p:cNvPr>
          <p:cNvPicPr>
            <a:picLocks noChangeAspect="1"/>
          </p:cNvPicPr>
          <p:nvPr/>
        </p:nvPicPr>
        <p:blipFill>
          <a:blip r:embed="rId7">
            <a:lum bright="100000"/>
          </a:blip>
          <a:stretch>
            <a:fillRect/>
          </a:stretch>
        </p:blipFill>
        <p:spPr>
          <a:xfrm>
            <a:off x="925896" y="3249000"/>
            <a:ext cx="232258" cy="360000"/>
          </a:xfrm>
          <a:prstGeom prst="rect">
            <a:avLst/>
          </a:prstGeom>
        </p:spPr>
      </p:pic>
      <p:sp>
        <p:nvSpPr>
          <p:cNvPr id="10" name="TextBox 9">
            <a:extLst>
              <a:ext uri="{FF2B5EF4-FFF2-40B4-BE49-F238E27FC236}">
                <a16:creationId xmlns:a16="http://schemas.microsoft.com/office/drawing/2014/main" id="{EE30F282-75D2-4C43-8BFC-0BF724903E8D}"/>
              </a:ext>
            </a:extLst>
          </p:cNvPr>
          <p:cNvSpPr txBox="1"/>
          <p:nvPr/>
        </p:nvSpPr>
        <p:spPr>
          <a:xfrm>
            <a:off x="782664" y="5872906"/>
            <a:ext cx="4680489" cy="646331"/>
          </a:xfrm>
          <a:prstGeom prst="rect">
            <a:avLst/>
          </a:prstGeom>
          <a:noFill/>
        </p:spPr>
        <p:txBody>
          <a:bodyPr wrap="square" rtlCol="0">
            <a:spAutoFit/>
          </a:bodyPr>
          <a:lstStyle/>
          <a:p>
            <a:r>
              <a:rPr lang="nl-NL" sz="1200" i="1">
                <a:solidFill>
                  <a:schemeClr val="bg1"/>
                </a:solidFill>
              </a:rPr>
              <a:t>Deze les is bedoeld voor de (voltijds) bol-opleiding. </a:t>
            </a:r>
          </a:p>
          <a:p>
            <a:r>
              <a:rPr lang="nl-NL" sz="1200" i="1">
                <a:solidFill>
                  <a:schemeClr val="bg1"/>
                </a:solidFill>
              </a:rPr>
              <a:t>Bbl-</a:t>
            </a:r>
            <a:r>
              <a:rPr lang="nl-NL" sz="1200" i="1" err="1">
                <a:solidFill>
                  <a:schemeClr val="bg1"/>
                </a:solidFill>
              </a:rPr>
              <a:t>ers</a:t>
            </a:r>
            <a:r>
              <a:rPr lang="nl-NL" sz="1200" i="1">
                <a:solidFill>
                  <a:schemeClr val="bg1"/>
                </a:solidFill>
              </a:rPr>
              <a:t> of deeltijdstudenten hebben geen recht op studiefinanciering</a:t>
            </a:r>
          </a:p>
        </p:txBody>
      </p:sp>
    </p:spTree>
    <p:extLst>
      <p:ext uri="{BB962C8B-B14F-4D97-AF65-F5344CB8AC3E}">
        <p14:creationId xmlns:p14="http://schemas.microsoft.com/office/powerpoint/2010/main" val="3763250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type="body" idx="1"/>
          </p:nvPr>
        </p:nvSpPr>
        <p:spPr>
          <a:xfrm>
            <a:off x="635000" y="2289485"/>
            <a:ext cx="7640320" cy="3931928"/>
          </a:xfrm>
        </p:spPr>
        <p:txBody>
          <a:bodyPr numCol="1">
            <a:normAutofit/>
          </a:bodyPr>
          <a:lstStyle/>
          <a:p>
            <a:pPr marL="594360" indent="-457200">
              <a:buFont typeface="+mj-lt"/>
              <a:buAutoNum type="alphaUcPeriod" startAt="3"/>
            </a:pPr>
            <a:r>
              <a:rPr lang="nl-NL" sz="2000" dirty="0"/>
              <a:t>Wat is haar schuld na afronden van een 3-jarige studie?</a:t>
            </a:r>
          </a:p>
          <a:p>
            <a:pPr marL="594360" indent="-457200">
              <a:buFont typeface="+mj-lt"/>
              <a:buAutoNum type="alphaUcPeriod" startAt="3"/>
            </a:pPr>
            <a:endParaRPr lang="nl-NL" sz="2000" dirty="0"/>
          </a:p>
          <a:p>
            <a:pPr marL="594360" indent="-457200">
              <a:buFont typeface="+mj-lt"/>
              <a:buAutoNum type="alphaUcPeriod" startAt="3"/>
            </a:pPr>
            <a:endParaRPr lang="nl-NL" sz="2000" dirty="0"/>
          </a:p>
          <a:p>
            <a:pPr marL="594360" indent="-457200">
              <a:buFont typeface="+mj-lt"/>
              <a:buAutoNum type="alphaUcPeriod" startAt="3"/>
            </a:pPr>
            <a:r>
              <a:rPr lang="nl-NL" sz="2000" dirty="0">
                <a:effectLst/>
                <a:latin typeface="Segoe UI" panose="020B0502040204020203" pitchFamily="34" charset="0"/>
              </a:rPr>
              <a:t>Daisy betaalt haat studieschuld terug in 35 jaar en verdient per jaar € 33.600,- bruto. Kies het hoogste rentepercentage in de rekenhulp. Bereken haar maandbedrag zonder en met haar inkomen.</a:t>
            </a:r>
            <a:endParaRPr lang="nl-NL" dirty="0"/>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07BC7"/>
                </a:solidFill>
              </a:rPr>
              <a:t>Opdracht 3 – Lenen voor je studie</a:t>
            </a:r>
          </a:p>
        </p:txBody>
      </p:sp>
      <p:sp>
        <p:nvSpPr>
          <p:cNvPr id="2" name="Tijdelijke aanduiding voor dianummer 1"/>
          <p:cNvSpPr>
            <a:spLocks noGrp="1"/>
          </p:cNvSpPr>
          <p:nvPr>
            <p:ph type="sldNum" idx="12"/>
          </p:nvPr>
        </p:nvSpPr>
        <p:spPr/>
        <p:txBody>
          <a:bodyPr/>
          <a:lstStyle/>
          <a:p>
            <a:fld id="{00000000-1234-1234-1234-123412341234}" type="slidenum">
              <a:rPr lang="nl-NL" smtClean="0"/>
              <a:pPr/>
              <a:t>20</a:t>
            </a:fld>
            <a:endParaRPr lang="nl-NL"/>
          </a:p>
        </p:txBody>
      </p:sp>
      <p:sp>
        <p:nvSpPr>
          <p:cNvPr id="6" name="Tekstvak 5"/>
          <p:cNvSpPr txBox="1"/>
          <p:nvPr/>
        </p:nvSpPr>
        <p:spPr>
          <a:xfrm>
            <a:off x="1338895" y="3037903"/>
            <a:ext cx="1825662" cy="58323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222254"/>
            <a:ext cx="1825662" cy="58323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069081"/>
            <a:ext cx="3474720" cy="121106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Ze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heeft</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haar</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studieschuld</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afbetaald</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in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ongeveer</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22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jaar</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Het </a:t>
            </a:r>
            <a:r>
              <a:rPr lang="en-GB" sz="1600" i="1" dirty="0" err="1">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maandbedrag</a:t>
            </a:r>
            <a:r>
              <a:rPr lang="en-GB"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is € 10,88. </a:t>
            </a:r>
          </a:p>
        </p:txBody>
      </p:sp>
      <p:sp>
        <p:nvSpPr>
          <p:cNvPr id="10" name="Rechthoek 9"/>
          <p:cNvSpPr/>
          <p:nvPr/>
        </p:nvSpPr>
        <p:spPr>
          <a:xfrm>
            <a:off x="8540496" y="2503920"/>
            <a:ext cx="3474720" cy="94804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Totale schuld bij afronding</a:t>
            </a:r>
          </a:p>
          <a:p>
            <a:pPr algn="ctr"/>
            <a:r>
              <a:rPr lang="nl-NL" sz="1600" i="1">
                <a:solidFill>
                  <a:schemeClr val="bg1"/>
                </a:solidFill>
                <a:latin typeface="Verdana" panose="020B0604030504040204" pitchFamily="34" charset="0"/>
                <a:ea typeface="Verdana" panose="020B0604030504040204" pitchFamily="34" charset="0"/>
                <a:cs typeface="Verdana" panose="020B0604030504040204" pitchFamily="34" charset="0"/>
              </a:rPr>
              <a:t>van de studie: € 2.880,-</a:t>
            </a:r>
          </a:p>
        </p:txBody>
      </p:sp>
    </p:spTree>
    <p:extLst>
      <p:ext uri="{BB962C8B-B14F-4D97-AF65-F5344CB8AC3E}">
        <p14:creationId xmlns:p14="http://schemas.microsoft.com/office/powerpoint/2010/main" val="2601000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8E92-4758-16BB-147D-1543E4D2CDE6}"/>
              </a:ext>
            </a:extLst>
          </p:cNvPr>
          <p:cNvSpPr>
            <a:spLocks noGrp="1"/>
          </p:cNvSpPr>
          <p:nvPr>
            <p:ph type="title"/>
          </p:nvPr>
        </p:nvSpPr>
        <p:spPr/>
        <p:txBody>
          <a:bodyPr/>
          <a:lstStyle/>
          <a:p>
            <a:r>
              <a:rPr lang="en-NL"/>
              <a:t>Studiefinanciering en rente</a:t>
            </a:r>
          </a:p>
        </p:txBody>
      </p:sp>
      <p:sp>
        <p:nvSpPr>
          <p:cNvPr id="5" name="Slide Number Placeholder 4">
            <a:extLst>
              <a:ext uri="{FF2B5EF4-FFF2-40B4-BE49-F238E27FC236}">
                <a16:creationId xmlns:a16="http://schemas.microsoft.com/office/drawing/2014/main" id="{D8423AA7-7B3D-7BE5-B509-297CCB1BEB39}"/>
              </a:ext>
            </a:extLst>
          </p:cNvPr>
          <p:cNvSpPr>
            <a:spLocks noGrp="1"/>
          </p:cNvSpPr>
          <p:nvPr>
            <p:ph type="sldNum" sz="quarter" idx="12"/>
          </p:nvPr>
        </p:nvSpPr>
        <p:spPr/>
        <p:txBody>
          <a:bodyPr/>
          <a:lstStyle/>
          <a:p>
            <a:fld id="{10A0A6AF-03C5-477E-939A-E28F7E7F05EA}" type="slidenum">
              <a:rPr lang="nl-NL" smtClean="0"/>
              <a:pPr/>
              <a:t>21</a:t>
            </a:fld>
            <a:endParaRPr lang="nl-NL"/>
          </a:p>
        </p:txBody>
      </p:sp>
      <p:pic>
        <p:nvPicPr>
          <p:cNvPr id="6" name="Graphic 5">
            <a:hlinkClick r:id="rId3"/>
            <a:extLst>
              <a:ext uri="{FF2B5EF4-FFF2-40B4-BE49-F238E27FC236}">
                <a16:creationId xmlns:a16="http://schemas.microsoft.com/office/drawing/2014/main" id="{AD3A66D4-D6E9-E50C-5404-CA9605AB4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457" y="3065761"/>
            <a:ext cx="8859086" cy="1968686"/>
          </a:xfrm>
          <a:prstGeom prst="rect">
            <a:avLst/>
          </a:prstGeom>
        </p:spPr>
      </p:pic>
    </p:spTree>
    <p:extLst>
      <p:ext uri="{BB962C8B-B14F-4D97-AF65-F5344CB8AC3E}">
        <p14:creationId xmlns:p14="http://schemas.microsoft.com/office/powerpoint/2010/main" val="37544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p:txBody>
          <a:bodyPr/>
          <a:lstStyle/>
          <a:p>
            <a:pPr marL="0" indent="0">
              <a:buNone/>
            </a:pPr>
            <a:r>
              <a:rPr lang="en-GB"/>
              <a:t>Je </a:t>
            </a:r>
            <a:r>
              <a:rPr lang="en-GB" err="1"/>
              <a:t>bouwt</a:t>
            </a:r>
            <a:r>
              <a:rPr lang="en-GB"/>
              <a:t> </a:t>
            </a:r>
            <a:r>
              <a:rPr lang="en-GB" err="1"/>
              <a:t>alleen</a:t>
            </a:r>
            <a:r>
              <a:rPr lang="en-GB"/>
              <a:t> </a:t>
            </a:r>
            <a:r>
              <a:rPr lang="en-GB" err="1"/>
              <a:t>een</a:t>
            </a:r>
            <a:r>
              <a:rPr lang="en-GB"/>
              <a:t> </a:t>
            </a:r>
            <a:r>
              <a:rPr lang="en-GB" err="1"/>
              <a:t>studieschuld</a:t>
            </a:r>
            <a:r>
              <a:rPr lang="en-GB"/>
              <a:t> op </a:t>
            </a:r>
            <a:r>
              <a:rPr lang="en-GB" err="1"/>
              <a:t>als</a:t>
            </a:r>
            <a:r>
              <a:rPr lang="en-GB"/>
              <a:t> je </a:t>
            </a:r>
            <a:r>
              <a:rPr lang="en-GB" err="1"/>
              <a:t>leent</a:t>
            </a:r>
            <a:r>
              <a:rPr lang="en-GB"/>
              <a:t>.</a:t>
            </a:r>
            <a:endParaRPr lang="en-NL"/>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Stelling: </a:t>
            </a:r>
            <a:endParaRPr lang="en-NL"/>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22</a:t>
            </a:fld>
            <a:endParaRPr lang="nl-NL"/>
          </a:p>
        </p:txBody>
      </p:sp>
      <p:sp>
        <p:nvSpPr>
          <p:cNvPr id="8" name="Rechthoek 9">
            <a:extLst>
              <a:ext uri="{FF2B5EF4-FFF2-40B4-BE49-F238E27FC236}">
                <a16:creationId xmlns:a16="http://schemas.microsoft.com/office/drawing/2014/main" id="{138AA3C8-6442-2B5E-1A46-FD0EF4233D54}"/>
              </a:ext>
            </a:extLst>
          </p:cNvPr>
          <p:cNvSpPr/>
          <p:nvPr/>
        </p:nvSpPr>
        <p:spPr>
          <a:xfrm>
            <a:off x="6645760"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19430353-1A6C-FF44-D0BF-D0B3C8CCF8E7}"/>
              </a:ext>
            </a:extLst>
          </p:cNvPr>
          <p:cNvSpPr/>
          <p:nvPr/>
        </p:nvSpPr>
        <p:spPr>
          <a:xfrm>
            <a:off x="9068096"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5" name="Picture Placeholder 14" descr="A person sitting on a brick surface&#10;&#10;Description automatically generated">
            <a:extLst>
              <a:ext uri="{FF2B5EF4-FFF2-40B4-BE49-F238E27FC236}">
                <a16:creationId xmlns:a16="http://schemas.microsoft.com/office/drawing/2014/main" id="{05E2EE3B-A5AE-AAB1-F873-40C70106DF9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243193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a:xfrm>
            <a:off x="6553200" y="2289600"/>
            <a:ext cx="5004000" cy="4253888"/>
          </a:xfrm>
        </p:spPr>
        <p:txBody>
          <a:bodyPr>
            <a:normAutofit fontScale="70000" lnSpcReduction="20000"/>
          </a:bodyPr>
          <a:lstStyle/>
          <a:p>
            <a:pPr marL="0" indent="0">
              <a:lnSpc>
                <a:spcPct val="120000"/>
              </a:lnSpc>
              <a:spcBef>
                <a:spcPts val="0"/>
              </a:spcBef>
              <a:buNone/>
            </a:pPr>
            <a:r>
              <a:rPr lang="en-GB"/>
              <a:t>Doe je </a:t>
            </a:r>
            <a:r>
              <a:rPr lang="en-GB" err="1"/>
              <a:t>een</a:t>
            </a:r>
            <a:r>
              <a:rPr lang="en-GB"/>
              <a:t> </a:t>
            </a:r>
            <a:r>
              <a:rPr lang="en-GB" err="1"/>
              <a:t>mbo-opleiding</a:t>
            </a:r>
            <a:r>
              <a:rPr lang="en-GB"/>
              <a:t> op </a:t>
            </a:r>
            <a:r>
              <a:rPr lang="en-GB" err="1"/>
              <a:t>niveau</a:t>
            </a:r>
            <a:r>
              <a:rPr lang="en-GB"/>
              <a:t> 3 of 4 of </a:t>
            </a:r>
            <a:r>
              <a:rPr lang="en-GB" err="1"/>
              <a:t>een</a:t>
            </a:r>
            <a:r>
              <a:rPr lang="en-GB"/>
              <a:t> </a:t>
            </a:r>
            <a:r>
              <a:rPr lang="en-GB" err="1"/>
              <a:t>opleiding</a:t>
            </a:r>
            <a:r>
              <a:rPr lang="en-GB"/>
              <a:t> in het </a:t>
            </a:r>
            <a:r>
              <a:rPr lang="en-GB" err="1"/>
              <a:t>hoger</a:t>
            </a:r>
            <a:r>
              <a:rPr lang="en-GB"/>
              <a:t> </a:t>
            </a:r>
            <a:r>
              <a:rPr lang="en-GB" err="1"/>
              <a:t>onderwijs</a:t>
            </a:r>
            <a:r>
              <a:rPr lang="en-GB"/>
              <a:t>? Dan bouw je </a:t>
            </a:r>
            <a:r>
              <a:rPr lang="en-GB" err="1"/>
              <a:t>vanaf</a:t>
            </a:r>
            <a:r>
              <a:rPr lang="en-GB"/>
              <a:t> de 1</a:t>
            </a:r>
            <a:r>
              <a:rPr lang="en-GB" i="1"/>
              <a:t>e</a:t>
            </a:r>
            <a:r>
              <a:rPr lang="en-GB"/>
              <a:t> </a:t>
            </a:r>
            <a:r>
              <a:rPr lang="en-GB" err="1"/>
              <a:t>maand</a:t>
            </a:r>
            <a:r>
              <a:rPr lang="en-GB"/>
              <a:t> </a:t>
            </a:r>
            <a:r>
              <a:rPr lang="en-GB" err="1"/>
              <a:t>dat</a:t>
            </a:r>
            <a:r>
              <a:rPr lang="en-GB"/>
              <a:t> je </a:t>
            </a:r>
            <a:r>
              <a:rPr lang="en-GB" err="1"/>
              <a:t>studiefinanciering</a:t>
            </a:r>
            <a:r>
              <a:rPr lang="en-GB"/>
              <a:t> of </a:t>
            </a:r>
            <a:r>
              <a:rPr lang="en-GB" err="1"/>
              <a:t>een</a:t>
            </a:r>
            <a:r>
              <a:rPr lang="en-GB"/>
              <a:t> </a:t>
            </a:r>
            <a:r>
              <a:rPr lang="en-GB" err="1"/>
              <a:t>studentenreisproduct</a:t>
            </a:r>
            <a:r>
              <a:rPr lang="en-GB"/>
              <a:t> </a:t>
            </a:r>
            <a:r>
              <a:rPr lang="en-GB" err="1"/>
              <a:t>ontvangt</a:t>
            </a:r>
            <a:r>
              <a:rPr lang="en-GB"/>
              <a:t> </a:t>
            </a:r>
            <a:r>
              <a:rPr lang="en-GB" err="1"/>
              <a:t>eerst</a:t>
            </a:r>
            <a:r>
              <a:rPr lang="en-GB"/>
              <a:t> </a:t>
            </a:r>
            <a:r>
              <a:rPr lang="en-GB" err="1"/>
              <a:t>een</a:t>
            </a:r>
            <a:r>
              <a:rPr lang="en-GB"/>
              <a:t> </a:t>
            </a:r>
            <a:r>
              <a:rPr lang="en-GB" err="1"/>
              <a:t>studieschuld</a:t>
            </a:r>
            <a:r>
              <a:rPr lang="en-GB"/>
              <a:t> op. </a:t>
            </a:r>
            <a:r>
              <a:rPr lang="en-GB" err="1"/>
              <a:t>Ook</a:t>
            </a:r>
            <a:r>
              <a:rPr lang="en-GB"/>
              <a:t> </a:t>
            </a:r>
            <a:r>
              <a:rPr lang="en-GB" err="1"/>
              <a:t>als</a:t>
            </a:r>
            <a:r>
              <a:rPr lang="en-GB"/>
              <a:t> je </a:t>
            </a:r>
            <a:r>
              <a:rPr lang="en-GB" err="1"/>
              <a:t>niet</a:t>
            </a:r>
            <a:r>
              <a:rPr lang="en-GB"/>
              <a:t> </a:t>
            </a:r>
            <a:r>
              <a:rPr lang="en-GB" err="1"/>
              <a:t>leent</a:t>
            </a:r>
            <a:r>
              <a:rPr lang="en-GB"/>
              <a:t>. Over </a:t>
            </a:r>
            <a:r>
              <a:rPr lang="en-GB" err="1"/>
              <a:t>deze</a:t>
            </a:r>
            <a:r>
              <a:rPr lang="en-GB"/>
              <a:t> </a:t>
            </a:r>
            <a:r>
              <a:rPr lang="en-GB" err="1"/>
              <a:t>studieschuld</a:t>
            </a:r>
            <a:r>
              <a:rPr lang="en-GB"/>
              <a:t> </a:t>
            </a:r>
            <a:r>
              <a:rPr lang="en-GB" err="1"/>
              <a:t>wordt</a:t>
            </a:r>
            <a:r>
              <a:rPr lang="en-GB"/>
              <a:t> </a:t>
            </a:r>
            <a:r>
              <a:rPr lang="en-GB" err="1"/>
              <a:t>rente</a:t>
            </a:r>
            <a:r>
              <a:rPr lang="en-GB"/>
              <a:t> </a:t>
            </a:r>
            <a:r>
              <a:rPr lang="en-GB" err="1"/>
              <a:t>berekend</a:t>
            </a:r>
            <a:r>
              <a:rPr lang="en-GB"/>
              <a:t>. </a:t>
            </a:r>
            <a:r>
              <a:rPr lang="en-GB" err="1"/>
              <a:t>Haal</a:t>
            </a:r>
            <a:r>
              <a:rPr lang="en-GB"/>
              <a:t> je </a:t>
            </a:r>
            <a:r>
              <a:rPr lang="en-GB" err="1"/>
              <a:t>binnen</a:t>
            </a:r>
            <a:r>
              <a:rPr lang="en-GB"/>
              <a:t> de </a:t>
            </a:r>
            <a:r>
              <a:rPr lang="en-GB" err="1"/>
              <a:t>diplomatermijn</a:t>
            </a:r>
            <a:r>
              <a:rPr lang="en-GB"/>
              <a:t> van 10 </a:t>
            </a:r>
            <a:r>
              <a:rPr lang="en-GB" err="1"/>
              <a:t>jaar</a:t>
            </a:r>
            <a:r>
              <a:rPr lang="en-GB"/>
              <a:t> je diploma? Dan </a:t>
            </a:r>
            <a:r>
              <a:rPr lang="en-GB" err="1"/>
              <a:t>worden</a:t>
            </a:r>
            <a:r>
              <a:rPr lang="en-GB"/>
              <a:t> de </a:t>
            </a:r>
            <a:r>
              <a:rPr lang="en-GB" err="1"/>
              <a:t>basisbeurs</a:t>
            </a:r>
            <a:r>
              <a:rPr lang="en-GB"/>
              <a:t>, de </a:t>
            </a:r>
            <a:r>
              <a:rPr lang="en-GB" err="1"/>
              <a:t>aanvullende</a:t>
            </a:r>
            <a:r>
              <a:rPr lang="en-GB"/>
              <a:t> </a:t>
            </a:r>
            <a:r>
              <a:rPr lang="en-GB" err="1"/>
              <a:t>beurs</a:t>
            </a:r>
            <a:r>
              <a:rPr lang="en-GB"/>
              <a:t> </a:t>
            </a:r>
            <a:r>
              <a:rPr lang="en-GB" err="1"/>
              <a:t>en</a:t>
            </a:r>
            <a:r>
              <a:rPr lang="en-GB"/>
              <a:t> het </a:t>
            </a:r>
            <a:r>
              <a:rPr lang="en-GB" err="1"/>
              <a:t>studentenreisproduct</a:t>
            </a:r>
            <a:r>
              <a:rPr lang="en-GB"/>
              <a:t> </a:t>
            </a:r>
            <a:r>
              <a:rPr lang="en-GB" err="1"/>
              <a:t>omgezet</a:t>
            </a:r>
            <a:r>
              <a:rPr lang="en-GB"/>
              <a:t> in </a:t>
            </a:r>
            <a:r>
              <a:rPr lang="en-GB" err="1"/>
              <a:t>een</a:t>
            </a:r>
            <a:r>
              <a:rPr lang="en-GB"/>
              <a:t> gift. De </a:t>
            </a:r>
            <a:r>
              <a:rPr lang="en-GB" err="1"/>
              <a:t>daarover</a:t>
            </a:r>
            <a:r>
              <a:rPr lang="en-GB"/>
              <a:t> </a:t>
            </a:r>
            <a:r>
              <a:rPr lang="en-GB" err="1"/>
              <a:t>opgebouwde</a:t>
            </a:r>
            <a:r>
              <a:rPr lang="en-GB"/>
              <a:t> </a:t>
            </a:r>
            <a:r>
              <a:rPr lang="en-GB" err="1"/>
              <a:t>rente</a:t>
            </a:r>
            <a:r>
              <a:rPr lang="en-GB"/>
              <a:t> </a:t>
            </a:r>
            <a:r>
              <a:rPr lang="en-GB" err="1"/>
              <a:t>wordt</a:t>
            </a:r>
            <a:r>
              <a:rPr lang="en-GB"/>
              <a:t> dan </a:t>
            </a:r>
            <a:r>
              <a:rPr lang="en-GB" err="1"/>
              <a:t>kwijtgescholden</a:t>
            </a:r>
            <a:r>
              <a:rPr lang="en-GB"/>
              <a:t>. </a:t>
            </a:r>
            <a:r>
              <a:rPr lang="en-GB" err="1"/>
              <a:t>Haal</a:t>
            </a:r>
            <a:r>
              <a:rPr lang="en-GB"/>
              <a:t> je </a:t>
            </a:r>
            <a:r>
              <a:rPr lang="en-GB" err="1"/>
              <a:t>geen</a:t>
            </a:r>
            <a:r>
              <a:rPr lang="en-GB"/>
              <a:t> diploma? Dan </a:t>
            </a:r>
            <a:r>
              <a:rPr lang="en-GB" err="1"/>
              <a:t>moet</a:t>
            </a:r>
            <a:r>
              <a:rPr lang="en-GB"/>
              <a:t> je </a:t>
            </a:r>
            <a:r>
              <a:rPr lang="en-GB" err="1"/>
              <a:t>alles</a:t>
            </a:r>
            <a:r>
              <a:rPr lang="en-GB"/>
              <a:t> </a:t>
            </a:r>
            <a:r>
              <a:rPr lang="en-GB" err="1"/>
              <a:t>terugbetalen</a:t>
            </a:r>
            <a:r>
              <a:rPr lang="en-GB"/>
              <a:t>, met </a:t>
            </a:r>
            <a:r>
              <a:rPr lang="en-GB" err="1"/>
              <a:t>rente</a:t>
            </a:r>
            <a:r>
              <a:rPr lang="en-GB"/>
              <a:t>.</a:t>
            </a:r>
            <a:endParaRPr lang="nl-NL" sz="2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a:t>
            </a:r>
            <a:r>
              <a:rPr lang="nl-NL">
                <a:latin typeface="Verdana" panose="020B0604030504040204" pitchFamily="34" charset="0"/>
                <a:ea typeface="Verdana" panose="020B0604030504040204" pitchFamily="34" charset="0"/>
                <a:cs typeface="Verdana" panose="020B0604030504040204" pitchFamily="34" charset="0"/>
              </a:rPr>
              <a:t>niet </a:t>
            </a:r>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waar</a:t>
            </a:r>
            <a:endParaRPr lang="en-NL"/>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23</a:t>
            </a:fld>
            <a:endParaRPr lang="nl-NL"/>
          </a:p>
        </p:txBody>
      </p:sp>
      <p:pic>
        <p:nvPicPr>
          <p:cNvPr id="12" name="Picture Placeholder 11" descr="A person sitting on a brick surface&#10;&#10;Description automatically generated">
            <a:extLst>
              <a:ext uri="{FF2B5EF4-FFF2-40B4-BE49-F238E27FC236}">
                <a16:creationId xmlns:a16="http://schemas.microsoft.com/office/drawing/2014/main" id="{72637D22-127A-5404-F853-34FEEFDDFD0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165644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a:t>Door de </a:t>
            </a:r>
            <a:r>
              <a:rPr lang="en-GB" err="1"/>
              <a:t>rente</a:t>
            </a:r>
            <a:r>
              <a:rPr lang="en-GB"/>
              <a:t> op je </a:t>
            </a:r>
            <a:r>
              <a:rPr lang="en-GB" err="1"/>
              <a:t>lening</a:t>
            </a:r>
            <a:r>
              <a:rPr lang="en-GB"/>
              <a:t> </a:t>
            </a:r>
            <a:r>
              <a:rPr lang="en-GB" err="1"/>
              <a:t>wordt</a:t>
            </a:r>
            <a:r>
              <a:rPr lang="en-GB"/>
              <a:t> je </a:t>
            </a:r>
            <a:r>
              <a:rPr lang="en-GB" err="1"/>
              <a:t>studieschuld</a:t>
            </a:r>
            <a:r>
              <a:rPr lang="en-GB"/>
              <a:t> </a:t>
            </a:r>
            <a:r>
              <a:rPr lang="en-GB" err="1"/>
              <a:t>iedere</a:t>
            </a:r>
            <a:r>
              <a:rPr lang="en-GB"/>
              <a:t> </a:t>
            </a:r>
            <a:r>
              <a:rPr lang="en-GB" err="1"/>
              <a:t>maand</a:t>
            </a:r>
            <a:r>
              <a:rPr lang="en-GB"/>
              <a:t> </a:t>
            </a:r>
            <a:r>
              <a:rPr lang="en-GB" err="1"/>
              <a:t>hoger</a:t>
            </a:r>
            <a:r>
              <a:rPr lang="en-GB"/>
              <a:t>.</a:t>
            </a:r>
            <a:endParaRPr lang="en-NL"/>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24</a:t>
            </a:fld>
            <a:endParaRPr lang="nl-NL"/>
          </a:p>
        </p:txBody>
      </p:sp>
      <p:sp>
        <p:nvSpPr>
          <p:cNvPr id="8" name="Rechthoek 5">
            <a:extLst>
              <a:ext uri="{FF2B5EF4-FFF2-40B4-BE49-F238E27FC236}">
                <a16:creationId xmlns:a16="http://schemas.microsoft.com/office/drawing/2014/main" id="{F9CEC62B-3005-3BBE-A6DF-B5FFE042EE3B}"/>
              </a:ext>
            </a:extLst>
          </p:cNvPr>
          <p:cNvSpPr/>
          <p:nvPr/>
        </p:nvSpPr>
        <p:spPr>
          <a:xfrm>
            <a:off x="653522"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6">
            <a:extLst>
              <a:ext uri="{FF2B5EF4-FFF2-40B4-BE49-F238E27FC236}">
                <a16:creationId xmlns:a16="http://schemas.microsoft.com/office/drawing/2014/main" id="{83518629-32F2-583A-B245-A2E32142AA57}"/>
              </a:ext>
            </a:extLst>
          </p:cNvPr>
          <p:cNvSpPr/>
          <p:nvPr/>
        </p:nvSpPr>
        <p:spPr>
          <a:xfrm>
            <a:off x="3075858"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descr="Two women in a room with red benches and tables&#10;&#10;Description automatically generated">
            <a:extLst>
              <a:ext uri="{FF2B5EF4-FFF2-40B4-BE49-F238E27FC236}">
                <a16:creationId xmlns:a16="http://schemas.microsoft.com/office/drawing/2014/main" id="{48504B85-CF1F-C599-3284-27B0F8E8AFE9}"/>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 r="12"/>
          <a:stretch>
            <a:fillRect/>
          </a:stretch>
        </p:blipFill>
        <p:spPr/>
      </p:pic>
    </p:spTree>
    <p:extLst>
      <p:ext uri="{BB962C8B-B14F-4D97-AF65-F5344CB8AC3E}">
        <p14:creationId xmlns:p14="http://schemas.microsoft.com/office/powerpoint/2010/main" val="401281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a:t>Als je </a:t>
            </a:r>
            <a:r>
              <a:rPr lang="en-GB" err="1"/>
              <a:t>leent</a:t>
            </a:r>
            <a:r>
              <a:rPr lang="en-GB"/>
              <a:t>, bouw je </a:t>
            </a:r>
            <a:r>
              <a:rPr lang="en-GB" err="1"/>
              <a:t>een</a:t>
            </a:r>
            <a:r>
              <a:rPr lang="en-GB"/>
              <a:t> </a:t>
            </a:r>
            <a:r>
              <a:rPr lang="en-GB" err="1"/>
              <a:t>studieschuld</a:t>
            </a:r>
            <a:r>
              <a:rPr lang="en-GB"/>
              <a:t> op. Door de </a:t>
            </a:r>
            <a:r>
              <a:rPr lang="en-GB" err="1"/>
              <a:t>rente</a:t>
            </a:r>
            <a:r>
              <a:rPr lang="en-GB"/>
              <a:t> </a:t>
            </a:r>
            <a:r>
              <a:rPr lang="en-GB" err="1"/>
              <a:t>wordt</a:t>
            </a:r>
            <a:r>
              <a:rPr lang="en-GB"/>
              <a:t> je </a:t>
            </a:r>
            <a:r>
              <a:rPr lang="en-GB" err="1"/>
              <a:t>studieschuld</a:t>
            </a:r>
            <a:r>
              <a:rPr lang="en-GB"/>
              <a:t> </a:t>
            </a:r>
            <a:r>
              <a:rPr lang="en-GB" err="1"/>
              <a:t>groter</a:t>
            </a:r>
            <a:r>
              <a:rPr lang="en-GB"/>
              <a:t>. Na je </a:t>
            </a:r>
            <a:r>
              <a:rPr lang="en-GB" err="1"/>
              <a:t>studie</a:t>
            </a:r>
            <a:r>
              <a:rPr lang="en-GB"/>
              <a:t> </a:t>
            </a:r>
            <a:r>
              <a:rPr lang="en-GB" err="1"/>
              <a:t>moet</a:t>
            </a:r>
            <a:r>
              <a:rPr lang="en-GB"/>
              <a:t> je </a:t>
            </a:r>
            <a:r>
              <a:rPr lang="en-GB" err="1"/>
              <a:t>daardoor</a:t>
            </a:r>
            <a:r>
              <a:rPr lang="en-GB"/>
              <a:t> </a:t>
            </a:r>
            <a:r>
              <a:rPr lang="en-GB" err="1"/>
              <a:t>meer</a:t>
            </a:r>
            <a:r>
              <a:rPr lang="en-GB"/>
              <a:t> </a:t>
            </a:r>
            <a:r>
              <a:rPr lang="en-GB" err="1"/>
              <a:t>terugbetalen</a:t>
            </a:r>
            <a:r>
              <a:rPr lang="en-GB"/>
              <a:t> dan </a:t>
            </a:r>
            <a:r>
              <a:rPr lang="en-GB" err="1"/>
              <a:t>dat</a:t>
            </a:r>
            <a:r>
              <a:rPr lang="en-GB"/>
              <a:t> je </a:t>
            </a:r>
            <a:r>
              <a:rPr lang="en-GB" err="1"/>
              <a:t>geleend</a:t>
            </a:r>
            <a:r>
              <a:rPr lang="en-GB"/>
              <a:t> </a:t>
            </a:r>
            <a:r>
              <a:rPr lang="en-GB" err="1"/>
              <a:t>hebt</a:t>
            </a:r>
            <a:r>
              <a:rPr lang="en-GB"/>
              <a:t>. Leen </a:t>
            </a:r>
            <a:r>
              <a:rPr lang="en-GB" err="1"/>
              <a:t>daarom</a:t>
            </a:r>
            <a:r>
              <a:rPr lang="en-GB"/>
              <a:t> nooit </a:t>
            </a:r>
            <a:r>
              <a:rPr lang="en-GB" err="1"/>
              <a:t>meer</a:t>
            </a:r>
            <a:r>
              <a:rPr lang="en-GB"/>
              <a:t> geld dan je </a:t>
            </a:r>
            <a:r>
              <a:rPr lang="en-GB" err="1"/>
              <a:t>nodig</a:t>
            </a:r>
            <a:r>
              <a:rPr lang="en-GB"/>
              <a:t> </a:t>
            </a:r>
            <a:r>
              <a:rPr lang="en-GB" err="1"/>
              <a:t>hebt</a:t>
            </a:r>
            <a:r>
              <a:rPr lang="en-GB"/>
              <a:t>.</a:t>
            </a:r>
          </a:p>
          <a:p>
            <a:pPr marL="0" indent="0">
              <a:buNone/>
            </a:pPr>
            <a:endParaRPr lang="en-NL"/>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waar</a:t>
            </a:r>
            <a:endParaRPr lang="en-NL"/>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25</a:t>
            </a:fld>
            <a:endParaRPr lang="nl-NL"/>
          </a:p>
        </p:txBody>
      </p:sp>
      <p:pic>
        <p:nvPicPr>
          <p:cNvPr id="9" name="Picture Placeholder 8" descr="Two women in a room with red benches and tables&#10;&#10;Description automatically generated">
            <a:extLst>
              <a:ext uri="{FF2B5EF4-FFF2-40B4-BE49-F238E27FC236}">
                <a16:creationId xmlns:a16="http://schemas.microsoft.com/office/drawing/2014/main" id="{4FA8388F-9084-B3A5-2C71-55B2B48C2429}"/>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 r="12"/>
          <a:stretch>
            <a:fillRect/>
          </a:stretch>
        </p:blipFill>
        <p:spPr/>
      </p:pic>
    </p:spTree>
    <p:extLst>
      <p:ext uri="{BB962C8B-B14F-4D97-AF65-F5344CB8AC3E}">
        <p14:creationId xmlns:p14="http://schemas.microsoft.com/office/powerpoint/2010/main" val="363028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lstStyle/>
          <a:p>
            <a:pPr marL="0" indent="0">
              <a:buNone/>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Het rentepercentage op je studiefinanciering is ieder jaar hetzelfde.</a:t>
            </a: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26</a:t>
            </a:fld>
            <a:endParaRPr lang="nl-NL"/>
          </a:p>
        </p:txBody>
      </p:sp>
      <p:sp>
        <p:nvSpPr>
          <p:cNvPr id="8" name="Rechthoek 9">
            <a:extLst>
              <a:ext uri="{FF2B5EF4-FFF2-40B4-BE49-F238E27FC236}">
                <a16:creationId xmlns:a16="http://schemas.microsoft.com/office/drawing/2014/main" id="{B629332D-FBC1-021F-9EE0-42A5314240FA}"/>
              </a:ext>
            </a:extLst>
          </p:cNvPr>
          <p:cNvSpPr/>
          <p:nvPr/>
        </p:nvSpPr>
        <p:spPr>
          <a:xfrm>
            <a:off x="6645760"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D4FF9024-58C0-268A-C761-0B8000A2AF5D}"/>
              </a:ext>
            </a:extLst>
          </p:cNvPr>
          <p:cNvSpPr/>
          <p:nvPr/>
        </p:nvSpPr>
        <p:spPr>
          <a:xfrm>
            <a:off x="9068096"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descr="A young person sitting at a desk with a computer and a phone&#10;&#10;Description automatically generated">
            <a:extLst>
              <a:ext uri="{FF2B5EF4-FFF2-40B4-BE49-F238E27FC236}">
                <a16:creationId xmlns:a16="http://schemas.microsoft.com/office/drawing/2014/main" id="{8A6E721E-B4D7-6CBF-5A87-4797928DF4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3040431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normAutofit/>
          </a:bodyPr>
          <a:lstStyle/>
          <a:p>
            <a:pPr marL="0" indent="0">
              <a:spcBef>
                <a:spcPts val="0"/>
              </a:spcBef>
              <a:buNone/>
            </a:pPr>
            <a:r>
              <a:rPr lang="en-GB" sz="2000" err="1"/>
              <a:t>Niet</a:t>
            </a:r>
            <a:r>
              <a:rPr lang="en-GB" sz="2000"/>
              <a:t> </a:t>
            </a:r>
            <a:r>
              <a:rPr lang="en-GB" sz="2000" err="1"/>
              <a:t>waar</a:t>
            </a:r>
            <a:r>
              <a:rPr lang="en-GB" sz="2000"/>
              <a:t>. </a:t>
            </a:r>
            <a:r>
              <a:rPr lang="en-GB" sz="2000" err="1"/>
              <a:t>Zolang</a:t>
            </a:r>
            <a:r>
              <a:rPr lang="en-GB" sz="2000"/>
              <a:t> je </a:t>
            </a:r>
            <a:r>
              <a:rPr lang="en-GB" sz="2000" err="1"/>
              <a:t>studiefinanciering</a:t>
            </a:r>
            <a:r>
              <a:rPr lang="en-GB" sz="2000"/>
              <a:t> </a:t>
            </a:r>
            <a:r>
              <a:rPr lang="en-GB" sz="2000" err="1"/>
              <a:t>ontvangt</a:t>
            </a:r>
            <a:r>
              <a:rPr lang="en-GB" sz="2000"/>
              <a:t>, </a:t>
            </a:r>
            <a:r>
              <a:rPr lang="en-GB" sz="2000" err="1"/>
              <a:t>staat</a:t>
            </a:r>
            <a:r>
              <a:rPr lang="en-GB" sz="2000"/>
              <a:t> het </a:t>
            </a:r>
            <a:r>
              <a:rPr lang="en-GB" sz="2000" err="1"/>
              <a:t>rentepercentage</a:t>
            </a:r>
            <a:r>
              <a:rPr lang="en-GB" sz="2000"/>
              <a:t> steeds </a:t>
            </a:r>
            <a:r>
              <a:rPr lang="en-GB" sz="2000" err="1"/>
              <a:t>voor</a:t>
            </a:r>
            <a:r>
              <a:rPr lang="en-GB" sz="2000"/>
              <a:t> 1 </a:t>
            </a:r>
            <a:r>
              <a:rPr lang="en-GB" sz="2000" err="1"/>
              <a:t>kalenderjaar</a:t>
            </a:r>
            <a:r>
              <a:rPr lang="en-GB" sz="2000"/>
              <a:t> vast. Later, </a:t>
            </a:r>
            <a:r>
              <a:rPr lang="en-GB" sz="2000" err="1"/>
              <a:t>tijdens</a:t>
            </a:r>
            <a:r>
              <a:rPr lang="en-GB" sz="2000"/>
              <a:t> het </a:t>
            </a:r>
            <a:r>
              <a:rPr lang="en-GB" sz="2000" err="1"/>
              <a:t>terugbetalen</a:t>
            </a:r>
            <a:r>
              <a:rPr lang="en-GB" sz="2000"/>
              <a:t> van je </a:t>
            </a:r>
            <a:r>
              <a:rPr lang="en-GB" sz="2000" err="1"/>
              <a:t>studieschuld</a:t>
            </a:r>
            <a:r>
              <a:rPr lang="en-GB" sz="2000"/>
              <a:t>, </a:t>
            </a:r>
            <a:r>
              <a:rPr lang="en-GB" sz="2000" err="1"/>
              <a:t>krijg</a:t>
            </a:r>
            <a:r>
              <a:rPr lang="en-GB" sz="2000"/>
              <a:t> je </a:t>
            </a:r>
            <a:r>
              <a:rPr lang="en-GB" sz="2000" err="1"/>
              <a:t>elke</a:t>
            </a:r>
            <a:r>
              <a:rPr lang="en-GB" sz="2000"/>
              <a:t> 5 </a:t>
            </a:r>
            <a:r>
              <a:rPr lang="en-GB" sz="2000" err="1"/>
              <a:t>jaar</a:t>
            </a:r>
            <a:r>
              <a:rPr lang="en-GB" sz="2000"/>
              <a:t> </a:t>
            </a:r>
            <a:r>
              <a:rPr lang="en-GB" sz="2000" err="1"/>
              <a:t>een</a:t>
            </a:r>
            <a:r>
              <a:rPr lang="en-GB" sz="2000"/>
              <a:t> </a:t>
            </a:r>
            <a:r>
              <a:rPr lang="en-GB" sz="2000" err="1"/>
              <a:t>nieuw</a:t>
            </a:r>
            <a:r>
              <a:rPr lang="en-GB" sz="2000"/>
              <a:t> </a:t>
            </a:r>
            <a:r>
              <a:rPr lang="en-GB" sz="2000" err="1"/>
              <a:t>rentepercentage</a:t>
            </a:r>
            <a:r>
              <a:rPr lang="en-GB" sz="2000"/>
              <a:t>. </a:t>
            </a:r>
            <a:r>
              <a:rPr lang="en-GB" sz="2000" err="1"/>
              <a:t>Zowel</a:t>
            </a:r>
            <a:r>
              <a:rPr lang="en-GB" sz="2000"/>
              <a:t> </a:t>
            </a:r>
            <a:r>
              <a:rPr lang="en-GB" sz="2000" err="1"/>
              <a:t>tijdens</a:t>
            </a:r>
            <a:r>
              <a:rPr lang="en-GB" sz="2000"/>
              <a:t> je </a:t>
            </a:r>
            <a:r>
              <a:rPr lang="en-GB" sz="2000" err="1"/>
              <a:t>studie</a:t>
            </a:r>
            <a:r>
              <a:rPr lang="en-GB" sz="2000"/>
              <a:t> </a:t>
            </a:r>
            <a:r>
              <a:rPr lang="en-GB" sz="2000" err="1"/>
              <a:t>als</a:t>
            </a:r>
            <a:r>
              <a:rPr lang="en-GB" sz="2000"/>
              <a:t> </a:t>
            </a:r>
            <a:r>
              <a:rPr lang="en-GB" sz="2000" err="1"/>
              <a:t>tijdens</a:t>
            </a:r>
            <a:r>
              <a:rPr lang="en-GB" sz="2000"/>
              <a:t> het </a:t>
            </a:r>
            <a:r>
              <a:rPr lang="en-GB" sz="2000" err="1"/>
              <a:t>terugbetalen</a:t>
            </a:r>
            <a:r>
              <a:rPr lang="en-GB" sz="2000"/>
              <a:t> </a:t>
            </a:r>
            <a:r>
              <a:rPr lang="en-GB" sz="2000" err="1"/>
              <a:t>kan</a:t>
            </a:r>
            <a:r>
              <a:rPr lang="en-GB" sz="2000"/>
              <a:t> je </a:t>
            </a:r>
            <a:r>
              <a:rPr lang="en-GB" sz="2000" err="1"/>
              <a:t>rentepercentage</a:t>
            </a:r>
            <a:r>
              <a:rPr lang="en-GB" sz="2000"/>
              <a:t> </a:t>
            </a:r>
            <a:r>
              <a:rPr lang="en-GB" sz="2000" err="1"/>
              <a:t>dus</a:t>
            </a:r>
            <a:r>
              <a:rPr lang="en-GB" sz="2000"/>
              <a:t> </a:t>
            </a:r>
            <a:r>
              <a:rPr lang="en-GB" sz="2000" err="1"/>
              <a:t>hoger</a:t>
            </a:r>
            <a:r>
              <a:rPr lang="en-GB" sz="2000"/>
              <a:t> of lager </a:t>
            </a:r>
            <a:r>
              <a:rPr lang="en-GB" sz="2000" err="1"/>
              <a:t>worden</a:t>
            </a:r>
            <a:r>
              <a:rPr lang="en-GB" sz="2000"/>
              <a:t>.</a:t>
            </a:r>
            <a:endParaRPr lang="nl-NL"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niet waar</a:t>
            </a:r>
            <a:endParaRPr lang="en-NL"/>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27</a:t>
            </a:fld>
            <a:endParaRPr lang="nl-NL"/>
          </a:p>
        </p:txBody>
      </p:sp>
      <p:pic>
        <p:nvPicPr>
          <p:cNvPr id="8" name="Picture Placeholder 7" descr="A young person sitting at a desk with a computer and a phone&#10;&#10;Description automatically generated">
            <a:extLst>
              <a:ext uri="{FF2B5EF4-FFF2-40B4-BE49-F238E27FC236}">
                <a16:creationId xmlns:a16="http://schemas.microsoft.com/office/drawing/2014/main" id="{092448BC-7F0D-0C9D-96F7-596A3890906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59414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8" name="Picture Placeholder 7" descr="A screenshot of a computer&#10;&#10;Description automatically generated">
            <a:hlinkClick r:id="rId3"/>
            <a:extLst>
              <a:ext uri="{FF2B5EF4-FFF2-40B4-BE49-F238E27FC236}">
                <a16:creationId xmlns:a16="http://schemas.microsoft.com/office/drawing/2014/main" id="{66AE9A28-53DF-EBC5-AD0A-E7CFD220E5A1}"/>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38" b="37222"/>
          <a:stretch/>
        </p:blipFill>
        <p:spPr>
          <a:xfrm>
            <a:off x="0" y="3427413"/>
            <a:ext cx="12192000" cy="3430587"/>
          </a:xfrm>
        </p:spPr>
      </p:pic>
      <p:sp>
        <p:nvSpPr>
          <p:cNvPr id="3" name="Title 2">
            <a:extLst>
              <a:ext uri="{FF2B5EF4-FFF2-40B4-BE49-F238E27FC236}">
                <a16:creationId xmlns:a16="http://schemas.microsoft.com/office/drawing/2014/main" id="{9299C548-FDD8-364E-9F12-6A441B808DB8}"/>
              </a:ext>
            </a:extLst>
          </p:cNvPr>
          <p:cNvSpPr>
            <a:spLocks noGrp="1"/>
          </p:cNvSpPr>
          <p:nvPr>
            <p:ph type="title"/>
          </p:nvPr>
        </p:nvSpPr>
        <p:spPr>
          <a:xfrm>
            <a:off x="633600" y="1557013"/>
            <a:ext cx="10924382" cy="946800"/>
          </a:xfrm>
        </p:spPr>
        <p:txBody>
          <a:bodyPr>
            <a:normAutofit fontScale="90000"/>
          </a:bodyPr>
          <a:lstStyle/>
          <a:p>
            <a:pPr>
              <a:lnSpc>
                <a:spcPct val="100000"/>
              </a:lnSpc>
            </a:pPr>
            <a:r>
              <a:rPr lang="nl-NL"/>
              <a:t>Hoe vraag ik studiefinanciering aan via Mijn DUO?</a:t>
            </a:r>
          </a:p>
        </p:txBody>
      </p:sp>
      <p:sp>
        <p:nvSpPr>
          <p:cNvPr id="470" name="Google Shape;470;p14"/>
          <p:cNvSpPr txBox="1">
            <a:spLocks noGrp="1"/>
          </p:cNvSpPr>
          <p:nvPr>
            <p:ph type="sldNum" sz="quarter" idx="1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28</a:t>
            </a:fld>
            <a:endParaRPr/>
          </a:p>
        </p:txBody>
      </p:sp>
    </p:spTree>
    <p:extLst>
      <p:ext uri="{BB962C8B-B14F-4D97-AF65-F5344CB8AC3E}">
        <p14:creationId xmlns:p14="http://schemas.microsoft.com/office/powerpoint/2010/main" val="176778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64F50F5-9B4A-A626-57C4-1A92327A319E}"/>
              </a:ext>
            </a:extLst>
          </p:cNvPr>
          <p:cNvSpPr>
            <a:spLocks noGrp="1"/>
          </p:cNvSpPr>
          <p:nvPr>
            <p:ph type="title"/>
          </p:nvPr>
        </p:nvSpPr>
        <p:spPr>
          <a:xfrm>
            <a:off x="425138" y="2492115"/>
            <a:ext cx="7182162" cy="1873770"/>
          </a:xfrm>
        </p:spPr>
        <p:txBody>
          <a:bodyPr anchor="t">
            <a:noAutofit/>
          </a:bodyPr>
          <a:lstStyle/>
          <a:p>
            <a:pPr>
              <a:lnSpc>
                <a:spcPct val="100000"/>
              </a:lnSpc>
            </a:pPr>
            <a:r>
              <a:rPr lang="nl-NL" sz="4000" kern="1200">
                <a:latin typeface="Verdana" panose="020B0604030504040204" pitchFamily="34" charset="0"/>
                <a:ea typeface="Verdana" panose="020B0604030504040204" pitchFamily="34" charset="0"/>
                <a:cs typeface="+mj-cs"/>
              </a:rPr>
              <a:t>Doorstuderen aan het hbo?</a:t>
            </a:r>
            <a:br>
              <a:rPr lang="nl-NL" sz="4000" kern="1200">
                <a:latin typeface="Verdana" panose="020B0604030504040204" pitchFamily="34" charset="0"/>
                <a:ea typeface="Verdana" panose="020B0604030504040204" pitchFamily="34" charset="0"/>
                <a:cs typeface="+mj-cs"/>
              </a:rPr>
            </a:br>
            <a:br>
              <a:rPr lang="nl-NL" sz="4000" kern="1200">
                <a:latin typeface="Verdana" panose="020B0604030504040204" pitchFamily="34" charset="0"/>
                <a:ea typeface="Verdana" panose="020B0604030504040204" pitchFamily="34" charset="0"/>
                <a:cs typeface="+mj-cs"/>
              </a:rPr>
            </a:br>
            <a:r>
              <a:rPr lang="nl-NL" sz="4000" kern="1200">
                <a:latin typeface="Verdana" panose="020B0604030504040204" pitchFamily="34" charset="0"/>
                <a:ea typeface="Verdana" panose="020B0604030504040204" pitchFamily="34" charset="0"/>
                <a:cs typeface="+mj-cs"/>
              </a:rPr>
              <a:t>Geef dit zelf door via </a:t>
            </a:r>
            <a:br>
              <a:rPr lang="nl-NL" sz="4000" kern="1200">
                <a:latin typeface="Verdana" panose="020B0604030504040204" pitchFamily="34" charset="0"/>
                <a:ea typeface="Verdana" panose="020B0604030504040204" pitchFamily="34" charset="0"/>
                <a:cs typeface="+mj-cs"/>
              </a:rPr>
            </a:br>
            <a:r>
              <a:rPr lang="nl-NL" sz="4000" b="1" kern="1200">
                <a:latin typeface="Verdana" panose="020B0604030504040204" pitchFamily="34" charset="0"/>
                <a:ea typeface="Verdana" panose="020B0604030504040204" pitchFamily="34" charset="0"/>
                <a:cs typeface="+mj-cs"/>
              </a:rPr>
              <a:t>Mijn DUO</a:t>
            </a:r>
            <a:endParaRPr lang="nl-NL" sz="4000" b="1" kern="1200">
              <a:latin typeface="+mj-lt"/>
              <a:ea typeface="+mj-ea"/>
              <a:cs typeface="+mj-cs"/>
            </a:endParaRPr>
          </a:p>
        </p:txBody>
      </p:sp>
      <p:sp>
        <p:nvSpPr>
          <p:cNvPr id="7" name="Tijdelijke aanduiding voor dianummer 6">
            <a:extLst>
              <a:ext uri="{FF2B5EF4-FFF2-40B4-BE49-F238E27FC236}">
                <a16:creationId xmlns:a16="http://schemas.microsoft.com/office/drawing/2014/main" id="{72286330-5B9E-C67F-8C53-2ECBC557D699}"/>
              </a:ext>
            </a:extLst>
          </p:cNvPr>
          <p:cNvSpPr>
            <a:spLocks noGrp="1"/>
          </p:cNvSpPr>
          <p:nvPr>
            <p:ph type="sldNum" sz="quarter" idx="12"/>
          </p:nvPr>
        </p:nvSpPr>
        <p:spPr/>
        <p:txBody>
          <a:bodyPr/>
          <a:lstStyle/>
          <a:p>
            <a:fld id="{10A0A6AF-03C5-477E-939A-E28F7E7F05EA}" type="slidenum">
              <a:rPr lang="nl-NL" smtClean="0"/>
              <a:pPr/>
              <a:t>29</a:t>
            </a:fld>
            <a:endParaRPr lang="nl-NL"/>
          </a:p>
        </p:txBody>
      </p:sp>
      <p:pic>
        <p:nvPicPr>
          <p:cNvPr id="5" name="Picture 4" descr="A hand touching a cell phone&#10;&#10;Description automatically generated">
            <a:extLst>
              <a:ext uri="{FF2B5EF4-FFF2-40B4-BE49-F238E27FC236}">
                <a16:creationId xmlns:a16="http://schemas.microsoft.com/office/drawing/2014/main" id="{5EFC3375-9F30-76DF-7F32-AFF0F3EFE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300" y="0"/>
            <a:ext cx="4584700" cy="6858000"/>
          </a:xfrm>
          <a:prstGeom prst="rect">
            <a:avLst/>
          </a:prstGeom>
        </p:spPr>
      </p:pic>
    </p:spTree>
    <p:extLst>
      <p:ext uri="{BB962C8B-B14F-4D97-AF65-F5344CB8AC3E}">
        <p14:creationId xmlns:p14="http://schemas.microsoft.com/office/powerpoint/2010/main" val="137479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p:txBody>
          <a:bodyPr/>
          <a:lstStyle/>
          <a:p>
            <a:pPr marL="0" indent="0">
              <a:buNone/>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Je hebt pas recht op studiefinanciering als je 18 bent.</a:t>
            </a:r>
          </a:p>
          <a:p>
            <a:pPr marL="0" indent="0">
              <a:buNone/>
            </a:pPr>
            <a:endParaRPr lang="en-NL"/>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fontScale="90000"/>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Quiz!</a:t>
            </a:r>
            <a:b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Wat weet jij over studiefinanciering?</a:t>
            </a:r>
            <a:endParaRPr lang="en-NL"/>
          </a:p>
        </p:txBody>
      </p:sp>
      <p:pic>
        <p:nvPicPr>
          <p:cNvPr id="13" name="Picture Placeholder 12" descr="A person in a blue jacket holding a phone&#10;&#10;Description automatically generated">
            <a:extLst>
              <a:ext uri="{FF2B5EF4-FFF2-40B4-BE49-F238E27FC236}">
                <a16:creationId xmlns:a16="http://schemas.microsoft.com/office/drawing/2014/main" id="{F60CB8AC-8011-0A68-576E-C972885448F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3</a:t>
            </a:fld>
            <a:endParaRPr lang="nl-NL"/>
          </a:p>
        </p:txBody>
      </p:sp>
      <p:sp>
        <p:nvSpPr>
          <p:cNvPr id="8" name="Rechthoek 9">
            <a:extLst>
              <a:ext uri="{FF2B5EF4-FFF2-40B4-BE49-F238E27FC236}">
                <a16:creationId xmlns:a16="http://schemas.microsoft.com/office/drawing/2014/main" id="{138AA3C8-6442-2B5E-1A46-FD0EF4233D54}"/>
              </a:ext>
            </a:extLst>
          </p:cNvPr>
          <p:cNvSpPr/>
          <p:nvPr/>
        </p:nvSpPr>
        <p:spPr>
          <a:xfrm>
            <a:off x="6645760"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19430353-1A6C-FF44-D0BF-D0B3C8CCF8E7}"/>
              </a:ext>
            </a:extLst>
          </p:cNvPr>
          <p:cNvSpPr/>
          <p:nvPr/>
        </p:nvSpPr>
        <p:spPr>
          <a:xfrm>
            <a:off x="9068096"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spTree>
    <p:extLst>
      <p:ext uri="{BB962C8B-B14F-4D97-AF65-F5344CB8AC3E}">
        <p14:creationId xmlns:p14="http://schemas.microsoft.com/office/powerpoint/2010/main" val="138545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3" name="Text Placeholder 2">
            <a:extLst>
              <a:ext uri="{FF2B5EF4-FFF2-40B4-BE49-F238E27FC236}">
                <a16:creationId xmlns:a16="http://schemas.microsoft.com/office/drawing/2014/main" id="{0BEC0926-5109-034B-81D5-D976F1400DC3}"/>
              </a:ext>
            </a:extLst>
          </p:cNvPr>
          <p:cNvSpPr>
            <a:spLocks noGrp="1"/>
          </p:cNvSpPr>
          <p:nvPr>
            <p:ph type="body" idx="1"/>
          </p:nvPr>
        </p:nvSpPr>
        <p:spPr/>
        <p:txBody>
          <a:bodyPr numCol="1">
            <a:normAutofit/>
          </a:bodyPr>
          <a:lstStyle/>
          <a:p>
            <a:r>
              <a:rPr lang="nl-NL"/>
              <a:t>Bekijk de               op je werkblad.</a:t>
            </a:r>
          </a:p>
          <a:p>
            <a:endParaRPr lang="nl-NL"/>
          </a:p>
          <a:p>
            <a:r>
              <a:rPr lang="nl-NL"/>
              <a:t>Raad de plaatjes en zet ze in de juiste volgorde.</a:t>
            </a:r>
          </a:p>
          <a:p>
            <a:endParaRPr lang="nl-NL"/>
          </a:p>
          <a:p>
            <a:r>
              <a:rPr lang="nl-NL"/>
              <a:t>Ga thuis aan de slag met je eigen situatie!</a:t>
            </a:r>
          </a:p>
        </p:txBody>
      </p:sp>
      <p:sp>
        <p:nvSpPr>
          <p:cNvPr id="2" name="Title 1">
            <a:extLst>
              <a:ext uri="{FF2B5EF4-FFF2-40B4-BE49-F238E27FC236}">
                <a16:creationId xmlns:a16="http://schemas.microsoft.com/office/drawing/2014/main" id="{99814333-E095-004C-9721-79DCB0A95A51}"/>
              </a:ext>
            </a:extLst>
          </p:cNvPr>
          <p:cNvSpPr>
            <a:spLocks noGrp="1"/>
          </p:cNvSpPr>
          <p:nvPr>
            <p:ph type="title"/>
          </p:nvPr>
        </p:nvSpPr>
        <p:spPr/>
        <p:txBody>
          <a:bodyPr>
            <a:normAutofit/>
          </a:bodyPr>
          <a:lstStyle/>
          <a:p>
            <a:r>
              <a:rPr lang="nl-NL">
                <a:solidFill>
                  <a:srgbClr val="007BC7"/>
                </a:solidFill>
              </a:rPr>
              <a:t>Tot slot: zelf aan de slag!</a:t>
            </a:r>
          </a:p>
        </p:txBody>
      </p:sp>
      <p:sp>
        <p:nvSpPr>
          <p:cNvPr id="481" name="Google Shape;481;p15"/>
          <p:cNvSpPr txBox="1">
            <a:spLocks noGrp="1"/>
          </p:cNvSpPr>
          <p:nvPr>
            <p:ph type="sldNum"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30</a:t>
            </a:fld>
            <a:endParaRPr/>
          </a:p>
        </p:txBody>
      </p:sp>
      <p:sp>
        <p:nvSpPr>
          <p:cNvPr id="9" name="Tekstvak 5">
            <a:hlinkClick r:id="rId3" action="ppaction://hlinksldjump"/>
            <a:extLst>
              <a:ext uri="{FF2B5EF4-FFF2-40B4-BE49-F238E27FC236}">
                <a16:creationId xmlns:a16="http://schemas.microsoft.com/office/drawing/2014/main" id="{BE7B7784-DBE7-6E42-A209-F7A47031A8BE}"/>
              </a:ext>
            </a:extLst>
          </p:cNvPr>
          <p:cNvSpPr txBox="1"/>
          <p:nvPr/>
        </p:nvSpPr>
        <p:spPr>
          <a:xfrm>
            <a:off x="2595171" y="2295405"/>
            <a:ext cx="1403006" cy="375728"/>
          </a:xfrm>
          <a:prstGeom prst="rect">
            <a:avLst/>
          </a:prstGeom>
          <a:solidFill>
            <a:schemeClr val="tx2"/>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opdracht</a:t>
            </a:r>
          </a:p>
        </p:txBody>
      </p:sp>
      <p:pic>
        <p:nvPicPr>
          <p:cNvPr id="4" name="Picture 3">
            <a:extLst>
              <a:ext uri="{FF2B5EF4-FFF2-40B4-BE49-F238E27FC236}">
                <a16:creationId xmlns:a16="http://schemas.microsoft.com/office/drawing/2014/main" id="{F39F7264-015C-EFD5-B0CC-8AFA7B1FCF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36954" y="2584466"/>
            <a:ext cx="2159998" cy="305303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26806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74021F3-F587-84BD-C766-A8727DFE882F}"/>
              </a:ext>
            </a:extLst>
          </p:cNvPr>
          <p:cNvSpPr/>
          <p:nvPr/>
        </p:nvSpPr>
        <p:spPr>
          <a:xfrm>
            <a:off x="10002324" y="6118841"/>
            <a:ext cx="569167" cy="569167"/>
          </a:xfrm>
          <a:prstGeom prst="ellipse">
            <a:avLst/>
          </a:prstGeom>
          <a:solidFill>
            <a:srgbClr val="E07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a:t>
            </a:r>
          </a:p>
        </p:txBody>
      </p:sp>
      <p:sp>
        <p:nvSpPr>
          <p:cNvPr id="3" name="Oval 2">
            <a:extLst>
              <a:ext uri="{FF2B5EF4-FFF2-40B4-BE49-F238E27FC236}">
                <a16:creationId xmlns:a16="http://schemas.microsoft.com/office/drawing/2014/main" id="{32DA09EC-DC51-82B0-8158-8276BD125122}"/>
              </a:ext>
            </a:extLst>
          </p:cNvPr>
          <p:cNvSpPr/>
          <p:nvPr/>
        </p:nvSpPr>
        <p:spPr>
          <a:xfrm>
            <a:off x="6899986" y="6118842"/>
            <a:ext cx="569167" cy="569167"/>
          </a:xfrm>
          <a:prstGeom prst="ellipse">
            <a:avLst/>
          </a:prstGeom>
          <a:solidFill>
            <a:srgbClr val="27583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Arial"/>
              </a:rPr>
              <a:t>3</a:t>
            </a:r>
          </a:p>
        </p:txBody>
      </p:sp>
      <p:sp>
        <p:nvSpPr>
          <p:cNvPr id="4" name="Oval 3">
            <a:extLst>
              <a:ext uri="{FF2B5EF4-FFF2-40B4-BE49-F238E27FC236}">
                <a16:creationId xmlns:a16="http://schemas.microsoft.com/office/drawing/2014/main" id="{604661BB-D16E-BA8B-C31A-62152E1D2215}"/>
              </a:ext>
            </a:extLst>
          </p:cNvPr>
          <p:cNvSpPr/>
          <p:nvPr/>
        </p:nvSpPr>
        <p:spPr>
          <a:xfrm>
            <a:off x="3797649" y="6118843"/>
            <a:ext cx="569167" cy="569167"/>
          </a:xfrm>
          <a:prstGeom prst="ellipse">
            <a:avLst/>
          </a:prstGeom>
          <a:solidFill>
            <a:srgbClr val="007CC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Arial"/>
              </a:rPr>
              <a:t>1</a:t>
            </a:r>
          </a:p>
        </p:txBody>
      </p:sp>
      <p:sp>
        <p:nvSpPr>
          <p:cNvPr id="5" name="Oval 4">
            <a:extLst>
              <a:ext uri="{FF2B5EF4-FFF2-40B4-BE49-F238E27FC236}">
                <a16:creationId xmlns:a16="http://schemas.microsoft.com/office/drawing/2014/main" id="{D52C3D5F-50E3-CF9C-B693-21193C83CC54}"/>
              </a:ext>
            </a:extLst>
          </p:cNvPr>
          <p:cNvSpPr/>
          <p:nvPr/>
        </p:nvSpPr>
        <p:spPr>
          <a:xfrm>
            <a:off x="10002324" y="3068683"/>
            <a:ext cx="569167" cy="569167"/>
          </a:xfrm>
          <a:prstGeom prst="ellipse">
            <a:avLst/>
          </a:prstGeom>
          <a:solidFill>
            <a:srgbClr val="4114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Arial"/>
              </a:rPr>
              <a:t>5</a:t>
            </a:r>
          </a:p>
        </p:txBody>
      </p:sp>
      <p:sp>
        <p:nvSpPr>
          <p:cNvPr id="6" name="Oval 5">
            <a:extLst>
              <a:ext uri="{FF2B5EF4-FFF2-40B4-BE49-F238E27FC236}">
                <a16:creationId xmlns:a16="http://schemas.microsoft.com/office/drawing/2014/main" id="{0EAC3791-1E67-734C-66A4-993217A2D0B1}"/>
              </a:ext>
            </a:extLst>
          </p:cNvPr>
          <p:cNvSpPr/>
          <p:nvPr/>
        </p:nvSpPr>
        <p:spPr>
          <a:xfrm>
            <a:off x="6899987" y="3068684"/>
            <a:ext cx="569167" cy="569167"/>
          </a:xfrm>
          <a:prstGeom prst="ellipse">
            <a:avLst/>
          </a:prstGeom>
          <a:solidFill>
            <a:srgbClr val="99015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Arial"/>
              </a:rPr>
              <a:t>4</a:t>
            </a:r>
          </a:p>
        </p:txBody>
      </p:sp>
      <p:sp>
        <p:nvSpPr>
          <p:cNvPr id="7" name="Oval 6">
            <a:extLst>
              <a:ext uri="{FF2B5EF4-FFF2-40B4-BE49-F238E27FC236}">
                <a16:creationId xmlns:a16="http://schemas.microsoft.com/office/drawing/2014/main" id="{9D2CE925-659C-860B-6172-D0719AE723BB}"/>
              </a:ext>
            </a:extLst>
          </p:cNvPr>
          <p:cNvSpPr/>
          <p:nvPr/>
        </p:nvSpPr>
        <p:spPr>
          <a:xfrm>
            <a:off x="3797650" y="3068684"/>
            <a:ext cx="569167" cy="569167"/>
          </a:xfrm>
          <a:prstGeom prst="ellipse">
            <a:avLst/>
          </a:prstGeom>
          <a:solidFill>
            <a:srgbClr val="FFB71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800" b="1" i="0" u="none" strike="noStrike" kern="0" cap="none" spc="0" normalizeH="0" baseline="0" noProof="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6</a:t>
            </a:r>
          </a:p>
        </p:txBody>
      </p:sp>
    </p:spTree>
    <p:extLst>
      <p:ext uri="{BB962C8B-B14F-4D97-AF65-F5344CB8AC3E}">
        <p14:creationId xmlns:p14="http://schemas.microsoft.com/office/powerpoint/2010/main" val="16370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BA61B6-E549-0D44-A857-030B473C6393}"/>
              </a:ext>
            </a:extLst>
          </p:cNvPr>
          <p:cNvSpPr>
            <a:spLocks noGrp="1"/>
          </p:cNvSpPr>
          <p:nvPr>
            <p:ph idx="1"/>
          </p:nvPr>
        </p:nvSpPr>
        <p:spPr>
          <a:xfrm>
            <a:off x="635000" y="2297074"/>
            <a:ext cx="10923588" cy="3931928"/>
          </a:xfrm>
        </p:spPr>
        <p:txBody>
          <a:bodyPr numCol="1">
            <a:normAutofit/>
          </a:bodyPr>
          <a:lstStyle/>
          <a:p>
            <a:pPr marL="0" indent="0">
              <a:lnSpc>
                <a:spcPct val="120000"/>
              </a:lnSpc>
              <a:buNone/>
            </a:pPr>
            <a:endParaRPr lang="nl-NL" dirty="0">
              <a:solidFill>
                <a:schemeClr val="bg1"/>
              </a:solidFill>
            </a:endParaRPr>
          </a:p>
          <a:p>
            <a:pPr>
              <a:lnSpc>
                <a:spcPct val="120000"/>
              </a:lnSpc>
              <a:buClr>
                <a:srgbClr val="FFFF00"/>
              </a:buClr>
              <a:buFont typeface="Wingdings" pitchFamily="2" charset="2"/>
              <a:buChar char="ü"/>
            </a:pPr>
            <a:r>
              <a:rPr lang="nl-NL" dirty="0">
                <a:solidFill>
                  <a:schemeClr val="bg1"/>
                </a:solidFill>
              </a:rPr>
              <a:t>Volg @</a:t>
            </a:r>
            <a:r>
              <a:rPr lang="nl-NL" dirty="0" err="1">
                <a:solidFill>
                  <a:schemeClr val="bg1"/>
                </a:solidFill>
              </a:rPr>
              <a:t>duostudent</a:t>
            </a:r>
            <a:r>
              <a:rPr lang="nl-NL" dirty="0">
                <a:solidFill>
                  <a:schemeClr val="bg1"/>
                </a:solidFill>
              </a:rPr>
              <a:t> op je </a:t>
            </a:r>
            <a:r>
              <a:rPr lang="nl-NL" dirty="0" err="1">
                <a:solidFill>
                  <a:schemeClr val="bg1"/>
                </a:solidFill>
              </a:rPr>
              <a:t>socials</a:t>
            </a:r>
            <a:r>
              <a:rPr lang="nl-NL" dirty="0">
                <a:solidFill>
                  <a:schemeClr val="bg1"/>
                </a:solidFill>
              </a:rPr>
              <a:t>!</a:t>
            </a:r>
            <a:br>
              <a:rPr lang="nl-NL" dirty="0">
                <a:solidFill>
                  <a:schemeClr val="bg1"/>
                </a:solidFill>
              </a:rPr>
            </a:br>
            <a:r>
              <a:rPr lang="nl-NL" dirty="0">
                <a:solidFill>
                  <a:schemeClr val="bg1"/>
                </a:solidFill>
              </a:rPr>
              <a:t>	</a:t>
            </a:r>
          </a:p>
          <a:p>
            <a:pPr>
              <a:lnSpc>
                <a:spcPct val="120000"/>
              </a:lnSpc>
              <a:buClr>
                <a:srgbClr val="FFFF00"/>
              </a:buClr>
              <a:buFont typeface="Wingdings" pitchFamily="2" charset="2"/>
              <a:buChar char="ü"/>
            </a:pPr>
            <a:endParaRPr lang="nl-NL" dirty="0">
              <a:solidFill>
                <a:schemeClr val="bg1"/>
              </a:solidFill>
            </a:endParaRPr>
          </a:p>
          <a:p>
            <a:pPr>
              <a:lnSpc>
                <a:spcPct val="120000"/>
              </a:lnSpc>
              <a:buClr>
                <a:srgbClr val="FFFF00"/>
              </a:buClr>
              <a:buFont typeface="Wingdings" pitchFamily="2" charset="2"/>
              <a:buChar char="ü"/>
            </a:pPr>
            <a:r>
              <a:rPr lang="nl-NL" dirty="0">
                <a:solidFill>
                  <a:schemeClr val="bg1"/>
                </a:solidFill>
              </a:rPr>
              <a:t>DUO website &gt; </a:t>
            </a:r>
            <a:r>
              <a:rPr lang="nl-NL" dirty="0" err="1">
                <a:solidFill>
                  <a:schemeClr val="bg1"/>
                </a:solidFill>
              </a:rPr>
              <a:t>duo.nl</a:t>
            </a:r>
            <a:endParaRPr lang="nl-NL" dirty="0">
              <a:solidFill>
                <a:schemeClr val="bg1"/>
              </a:solidFill>
            </a:endParaRPr>
          </a:p>
          <a:p>
            <a:pPr>
              <a:lnSpc>
                <a:spcPct val="120000"/>
              </a:lnSpc>
              <a:buClr>
                <a:srgbClr val="FFFF00"/>
              </a:buClr>
              <a:buFont typeface="Wingdings" pitchFamily="2" charset="2"/>
              <a:buChar char="ü"/>
            </a:pPr>
            <a:r>
              <a:rPr lang="nl-NL" dirty="0">
                <a:solidFill>
                  <a:schemeClr val="bg1"/>
                </a:solidFill>
              </a:rPr>
              <a:t>DUO bellen &gt; 050 599 77 55</a:t>
            </a:r>
          </a:p>
          <a:p>
            <a:pPr>
              <a:lnSpc>
                <a:spcPct val="120000"/>
              </a:lnSpc>
              <a:buClr>
                <a:srgbClr val="FFFF00"/>
              </a:buClr>
              <a:buFont typeface="Wingdings" pitchFamily="2" charset="2"/>
              <a:buChar char="ü"/>
            </a:pPr>
            <a:r>
              <a:rPr lang="nl-NL" dirty="0">
                <a:solidFill>
                  <a:schemeClr val="bg1"/>
                </a:solidFill>
              </a:rPr>
              <a:t>DUO bezoeken &gt; op afspraak, zie </a:t>
            </a:r>
            <a:r>
              <a:rPr lang="nl-NL" dirty="0" err="1">
                <a:solidFill>
                  <a:schemeClr val="bg1"/>
                </a:solidFill>
                <a:hlinkClick r:id="rId3">
                  <a:extLst>
                    <a:ext uri="{A12FA001-AC4F-418D-AE19-62706E023703}">
                      <ahyp:hlinkClr xmlns:ahyp="http://schemas.microsoft.com/office/drawing/2018/hyperlinkcolor" val="tx"/>
                    </a:ext>
                  </a:extLst>
                </a:hlinkClick>
              </a:rPr>
              <a:t>tinyurl.com</a:t>
            </a:r>
            <a:r>
              <a:rPr lang="nl-NL" dirty="0">
                <a:solidFill>
                  <a:schemeClr val="bg1"/>
                </a:solidFill>
                <a:hlinkClick r:id="rId3">
                  <a:extLst>
                    <a:ext uri="{A12FA001-AC4F-418D-AE19-62706E023703}">
                      <ahyp:hlinkClr xmlns:ahyp="http://schemas.microsoft.com/office/drawing/2018/hyperlinkcolor" val="tx"/>
                    </a:ext>
                  </a:extLst>
                </a:hlinkClick>
              </a:rPr>
              <a:t>/2ydkf35z</a:t>
            </a:r>
            <a:endParaRPr lang="nl-NL" dirty="0">
              <a:solidFill>
                <a:schemeClr val="bg1"/>
              </a:solidFill>
            </a:endParaRPr>
          </a:p>
        </p:txBody>
      </p:sp>
      <p:sp>
        <p:nvSpPr>
          <p:cNvPr id="2" name="Title 1">
            <a:extLst>
              <a:ext uri="{FF2B5EF4-FFF2-40B4-BE49-F238E27FC236}">
                <a16:creationId xmlns:a16="http://schemas.microsoft.com/office/drawing/2014/main" id="{941EA651-0CF9-EF4D-8353-E96EEC2D5BB2}"/>
              </a:ext>
            </a:extLst>
          </p:cNvPr>
          <p:cNvSpPr>
            <a:spLocks noGrp="1"/>
          </p:cNvSpPr>
          <p:nvPr>
            <p:ph type="title"/>
          </p:nvPr>
        </p:nvSpPr>
        <p:spPr/>
        <p:txBody>
          <a:bodyPr>
            <a:normAutofit/>
          </a:bodyPr>
          <a:lstStyle/>
          <a:p>
            <a:r>
              <a:rPr lang="nl-NL">
                <a:solidFill>
                  <a:schemeClr val="bg1"/>
                </a:solidFill>
              </a:rPr>
              <a:t>Meer weten?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32</a:t>
            </a:fld>
            <a:endParaRPr lang="nl-NL"/>
          </a:p>
        </p:txBody>
      </p:sp>
      <p:pic>
        <p:nvPicPr>
          <p:cNvPr id="10" name="Picture 9">
            <a:extLst>
              <a:ext uri="{FF2B5EF4-FFF2-40B4-BE49-F238E27FC236}">
                <a16:creationId xmlns:a16="http://schemas.microsoft.com/office/drawing/2014/main" id="{F5A420AB-C217-0C4D-B6A7-F4522420A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813" y="3637055"/>
            <a:ext cx="1296000" cy="720000"/>
          </a:xfrm>
          <a:prstGeom prst="rect">
            <a:avLst/>
          </a:prstGeom>
          <a:effectLst>
            <a:outerShdw blurRad="50800" dist="38100" dir="2700000" algn="tl" rotWithShape="0">
              <a:prstClr val="black">
                <a:alpha val="40000"/>
              </a:prstClr>
            </a:outerShdw>
          </a:effectLst>
        </p:spPr>
      </p:pic>
      <p:pic>
        <p:nvPicPr>
          <p:cNvPr id="5" name="Graphic 4">
            <a:extLst>
              <a:ext uri="{FF2B5EF4-FFF2-40B4-BE49-F238E27FC236}">
                <a16:creationId xmlns:a16="http://schemas.microsoft.com/office/drawing/2014/main" id="{C9B2D524-3F7B-6DC1-1A61-BC4696F146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170" y="3637055"/>
            <a:ext cx="720000" cy="720000"/>
          </a:xfrm>
          <a:prstGeom prst="rect">
            <a:avLst/>
          </a:prstGeom>
        </p:spPr>
      </p:pic>
      <p:pic>
        <p:nvPicPr>
          <p:cNvPr id="13" name="Picture 12" descr="A black letter f in a white circle&#10;&#10;Description automatically generated">
            <a:extLst>
              <a:ext uri="{FF2B5EF4-FFF2-40B4-BE49-F238E27FC236}">
                <a16:creationId xmlns:a16="http://schemas.microsoft.com/office/drawing/2014/main" id="{8AA31B07-09D1-E5BC-392F-24F91488A4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2886" y="3637055"/>
            <a:ext cx="720000" cy="720000"/>
          </a:xfrm>
          <a:prstGeom prst="rect">
            <a:avLst/>
          </a:prstGeom>
        </p:spPr>
      </p:pic>
      <p:pic>
        <p:nvPicPr>
          <p:cNvPr id="16" name="Graphic 15">
            <a:extLst>
              <a:ext uri="{FF2B5EF4-FFF2-40B4-BE49-F238E27FC236}">
                <a16:creationId xmlns:a16="http://schemas.microsoft.com/office/drawing/2014/main" id="{D11ED3AC-21AD-C8C9-2B3D-B4E12141236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2602" y="3637055"/>
            <a:ext cx="720000" cy="720000"/>
          </a:xfrm>
          <a:prstGeom prst="rect">
            <a:avLst/>
          </a:prstGeom>
        </p:spPr>
      </p:pic>
    </p:spTree>
    <p:extLst>
      <p:ext uri="{BB962C8B-B14F-4D97-AF65-F5344CB8AC3E}">
        <p14:creationId xmlns:p14="http://schemas.microsoft.com/office/powerpoint/2010/main" val="3236076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33</a:t>
            </a:fld>
            <a:endParaRPr lang="nl-NL"/>
          </a:p>
        </p:txBody>
      </p:sp>
      <p:sp>
        <p:nvSpPr>
          <p:cNvPr id="7" name="Tekstvak 6">
            <a:hlinkClick r:id="rId3" action="ppaction://hlinksldjump"/>
          </p:cNvPr>
          <p:cNvSpPr txBox="1"/>
          <p:nvPr/>
        </p:nvSpPr>
        <p:spPr>
          <a:xfrm>
            <a:off x="9992551" y="6075947"/>
            <a:ext cx="1825662" cy="491130"/>
          </a:xfrm>
          <a:prstGeom prst="rect">
            <a:avLst/>
          </a:prstGeom>
          <a:solidFill>
            <a:schemeClr val="tx2"/>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5" name="Picture 4" descr="A person and a child cutting out letters&#10;&#10;Description automatically generated">
            <a:extLst>
              <a:ext uri="{FF2B5EF4-FFF2-40B4-BE49-F238E27FC236}">
                <a16:creationId xmlns:a16="http://schemas.microsoft.com/office/drawing/2014/main" id="{0148F852-FF6B-B2A8-FFC3-8EACCEF4B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045" y="852366"/>
            <a:ext cx="6885910" cy="5153269"/>
          </a:xfrm>
          <a:prstGeom prst="rect">
            <a:avLst/>
          </a:prstGeom>
        </p:spPr>
      </p:pic>
    </p:spTree>
    <p:extLst>
      <p:ext uri="{BB962C8B-B14F-4D97-AF65-F5344CB8AC3E}">
        <p14:creationId xmlns:p14="http://schemas.microsoft.com/office/powerpoint/2010/main" val="974381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p:cNvSpPr>
            <a:spLocks noGrp="1"/>
          </p:cNvSpPr>
          <p:nvPr>
            <p:ph type="sldNum" idx="12"/>
          </p:nvPr>
        </p:nvSpPr>
        <p:spPr/>
        <p:txBody>
          <a:bodyPr/>
          <a:lstStyle/>
          <a:p>
            <a:fld id="{00000000-1234-1234-1234-123412341234}" type="slidenum">
              <a:rPr lang="nl-NL" smtClean="0"/>
              <a:pPr/>
              <a:t>34</a:t>
            </a:fld>
            <a:endParaRPr lang="nl-NL"/>
          </a:p>
        </p:txBody>
      </p:sp>
      <p:sp>
        <p:nvSpPr>
          <p:cNvPr id="7" name="Tekstvak 6">
            <a:hlinkClick r:id="rId3" action="ppaction://hlinksldjump"/>
          </p:cNvPr>
          <p:cNvSpPr txBox="1"/>
          <p:nvPr/>
        </p:nvSpPr>
        <p:spPr>
          <a:xfrm>
            <a:off x="9992551" y="6075947"/>
            <a:ext cx="1825662" cy="491130"/>
          </a:xfrm>
          <a:prstGeom prst="rect">
            <a:avLst/>
          </a:prstGeom>
          <a:solidFill>
            <a:schemeClr val="tx2"/>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5" name="Picture 4">
            <a:extLst>
              <a:ext uri="{FF2B5EF4-FFF2-40B4-BE49-F238E27FC236}">
                <a16:creationId xmlns:a16="http://schemas.microsoft.com/office/drawing/2014/main" id="{8D611AEA-116E-3C4E-B98D-BE96883168CA}"/>
              </a:ext>
            </a:extLst>
          </p:cNvPr>
          <p:cNvPicPr>
            <a:picLocks noChangeAspect="1"/>
          </p:cNvPicPr>
          <p:nvPr/>
        </p:nvPicPr>
        <p:blipFill>
          <a:blip r:embed="rId4"/>
          <a:stretch>
            <a:fillRect/>
          </a:stretch>
        </p:blipFill>
        <p:spPr>
          <a:xfrm>
            <a:off x="947531" y="2030387"/>
            <a:ext cx="10296939" cy="3168289"/>
          </a:xfrm>
          <a:prstGeom prst="rect">
            <a:avLst/>
          </a:prstGeom>
        </p:spPr>
      </p:pic>
    </p:spTree>
    <p:extLst>
      <p:ext uri="{BB962C8B-B14F-4D97-AF65-F5344CB8AC3E}">
        <p14:creationId xmlns:p14="http://schemas.microsoft.com/office/powerpoint/2010/main" val="268078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ekstvak 6">
            <a:hlinkClick r:id="rId4" action="ppaction://hlinksldjump"/>
            <a:extLst>
              <a:ext uri="{FF2B5EF4-FFF2-40B4-BE49-F238E27FC236}">
                <a16:creationId xmlns:a16="http://schemas.microsoft.com/office/drawing/2014/main" id="{1AD26096-4DD7-F48D-A92B-B440B93968B1}"/>
              </a:ext>
            </a:extLst>
          </p:cNvPr>
          <p:cNvSpPr txBox="1"/>
          <p:nvPr/>
        </p:nvSpPr>
        <p:spPr>
          <a:xfrm>
            <a:off x="10866268" y="6242935"/>
            <a:ext cx="1171852" cy="491130"/>
          </a:xfrm>
          <a:prstGeom prst="rect">
            <a:avLst/>
          </a:prstGeom>
          <a:solidFill>
            <a:schemeClr val="tx2"/>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Arial"/>
              </a:rPr>
              <a:t>Terug</a:t>
            </a:r>
          </a:p>
        </p:txBody>
      </p:sp>
    </p:spTree>
    <p:extLst>
      <p:ext uri="{BB962C8B-B14F-4D97-AF65-F5344CB8AC3E}">
        <p14:creationId xmlns:p14="http://schemas.microsoft.com/office/powerpoint/2010/main" val="370973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p:txBody>
          <a:bodyPr/>
          <a:lstStyle/>
          <a:p>
            <a:pPr marL="0" indent="0">
              <a:spcBef>
                <a:spcPts val="0"/>
              </a:spcBef>
              <a:buNone/>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Tot je 18</a:t>
            </a:r>
            <a:r>
              <a:rPr lang="nl-NL" sz="2400" baseline="3000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 jaar krijgen je ouders kinderbijslag voor jou. Dit stopt het kwartaal na je 18</a:t>
            </a:r>
            <a:r>
              <a:rPr lang="nl-NL" sz="2400" baseline="3000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 verjaardag. Zit je op het mbo, dan komt daar de studiefinanciering voor in de plaats.</a:t>
            </a:r>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waar</a:t>
            </a:r>
            <a:endParaRPr lang="en-NL"/>
          </a:p>
        </p:txBody>
      </p:sp>
      <p:pic>
        <p:nvPicPr>
          <p:cNvPr id="13" name="Picture Placeholder 12" descr="A person in a blue jacket holding a phone&#10;&#10;Description automatically generated">
            <a:extLst>
              <a:ext uri="{FF2B5EF4-FFF2-40B4-BE49-F238E27FC236}">
                <a16:creationId xmlns:a16="http://schemas.microsoft.com/office/drawing/2014/main" id="{F60CB8AC-8011-0A68-576E-C972885448F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4</a:t>
            </a:fld>
            <a:endParaRPr lang="nl-NL"/>
          </a:p>
        </p:txBody>
      </p:sp>
    </p:spTree>
    <p:extLst>
      <p:ext uri="{BB962C8B-B14F-4D97-AF65-F5344CB8AC3E}">
        <p14:creationId xmlns:p14="http://schemas.microsoft.com/office/powerpoint/2010/main" val="32698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a:t>Je </a:t>
            </a:r>
            <a:r>
              <a:rPr lang="en-GB" err="1"/>
              <a:t>betaalt</a:t>
            </a:r>
            <a:r>
              <a:rPr lang="en-GB"/>
              <a:t> het </a:t>
            </a:r>
            <a:r>
              <a:rPr lang="en-GB" err="1"/>
              <a:t>lesgeld</a:t>
            </a:r>
            <a:r>
              <a:rPr lang="en-GB"/>
              <a:t> </a:t>
            </a:r>
            <a:r>
              <a:rPr lang="en-GB" err="1"/>
              <a:t>voor</a:t>
            </a:r>
            <a:r>
              <a:rPr lang="en-GB"/>
              <a:t> je </a:t>
            </a:r>
            <a:r>
              <a:rPr lang="en-GB" err="1"/>
              <a:t>opleiding</a:t>
            </a:r>
            <a:r>
              <a:rPr lang="en-GB"/>
              <a:t> </a:t>
            </a:r>
            <a:r>
              <a:rPr lang="en-GB" err="1"/>
              <a:t>aan</a:t>
            </a:r>
            <a:r>
              <a:rPr lang="en-GB"/>
              <a:t> school.</a:t>
            </a:r>
          </a:p>
          <a:p>
            <a:pPr marL="0" indent="0">
              <a:buNone/>
            </a:pPr>
            <a:endParaRPr lang="en-NL"/>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Quiz!</a:t>
            </a:r>
            <a:endParaRPr lang="en-NL"/>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5</a:t>
            </a:fld>
            <a:endParaRPr lang="nl-NL"/>
          </a:p>
        </p:txBody>
      </p:sp>
      <p:pic>
        <p:nvPicPr>
          <p:cNvPr id="11" name="Picture Placeholder 10" descr="A person in a pink shirt and gloves looking at a person's arm&#10;&#10;Description automatically generated">
            <a:extLst>
              <a:ext uri="{FF2B5EF4-FFF2-40B4-BE49-F238E27FC236}">
                <a16:creationId xmlns:a16="http://schemas.microsoft.com/office/drawing/2014/main" id="{72DA4939-FAA0-ACC5-BC05-874B6B3833E9}"/>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 r="12"/>
          <a:stretch>
            <a:fillRect/>
          </a:stretch>
        </p:blipFill>
        <p:spPr/>
      </p:pic>
      <p:sp>
        <p:nvSpPr>
          <p:cNvPr id="8" name="Rechthoek 5">
            <a:extLst>
              <a:ext uri="{FF2B5EF4-FFF2-40B4-BE49-F238E27FC236}">
                <a16:creationId xmlns:a16="http://schemas.microsoft.com/office/drawing/2014/main" id="{F9CEC62B-3005-3BBE-A6DF-B5FFE042EE3B}"/>
              </a:ext>
            </a:extLst>
          </p:cNvPr>
          <p:cNvSpPr/>
          <p:nvPr/>
        </p:nvSpPr>
        <p:spPr>
          <a:xfrm>
            <a:off x="653522"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6">
            <a:extLst>
              <a:ext uri="{FF2B5EF4-FFF2-40B4-BE49-F238E27FC236}">
                <a16:creationId xmlns:a16="http://schemas.microsoft.com/office/drawing/2014/main" id="{83518629-32F2-583A-B245-A2E32142AA57}"/>
              </a:ext>
            </a:extLst>
          </p:cNvPr>
          <p:cNvSpPr/>
          <p:nvPr/>
        </p:nvSpPr>
        <p:spPr>
          <a:xfrm>
            <a:off x="3075858"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spTree>
    <p:extLst>
      <p:ext uri="{BB962C8B-B14F-4D97-AF65-F5344CB8AC3E}">
        <p14:creationId xmlns:p14="http://schemas.microsoft.com/office/powerpoint/2010/main" val="352017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a:t>Ben je op 1 </a:t>
            </a:r>
            <a:r>
              <a:rPr lang="en-GB" err="1"/>
              <a:t>augustus</a:t>
            </a:r>
            <a:r>
              <a:rPr lang="en-GB"/>
              <a:t> 18 </a:t>
            </a:r>
            <a:r>
              <a:rPr lang="en-GB" err="1"/>
              <a:t>jaar</a:t>
            </a:r>
            <a:r>
              <a:rPr lang="en-GB"/>
              <a:t> of </a:t>
            </a:r>
            <a:r>
              <a:rPr lang="en-GB" err="1"/>
              <a:t>ouder</a:t>
            </a:r>
            <a:r>
              <a:rPr lang="en-GB"/>
              <a:t>? Dan </a:t>
            </a:r>
            <a:r>
              <a:rPr lang="en-GB" err="1"/>
              <a:t>betaal</a:t>
            </a:r>
            <a:r>
              <a:rPr lang="en-GB"/>
              <a:t> je </a:t>
            </a:r>
            <a:r>
              <a:rPr lang="en-GB" err="1"/>
              <a:t>dat</a:t>
            </a:r>
            <a:r>
              <a:rPr lang="en-GB"/>
              <a:t> </a:t>
            </a:r>
            <a:r>
              <a:rPr lang="en-GB" err="1"/>
              <a:t>schooljaar</a:t>
            </a:r>
            <a:r>
              <a:rPr lang="en-GB"/>
              <a:t> </a:t>
            </a:r>
            <a:r>
              <a:rPr lang="en-GB" err="1"/>
              <a:t>lesgeld</a:t>
            </a:r>
            <a:r>
              <a:rPr lang="en-GB"/>
              <a:t> </a:t>
            </a:r>
            <a:r>
              <a:rPr lang="en-GB" err="1"/>
              <a:t>aan</a:t>
            </a:r>
            <a:r>
              <a:rPr lang="en-GB"/>
              <a:t> DUO. Let op </a:t>
            </a:r>
            <a:r>
              <a:rPr lang="en-GB" err="1"/>
              <a:t>dat</a:t>
            </a:r>
            <a:r>
              <a:rPr lang="en-GB"/>
              <a:t> je </a:t>
            </a:r>
            <a:r>
              <a:rPr lang="en-GB" err="1"/>
              <a:t>dit</a:t>
            </a:r>
            <a:r>
              <a:rPr lang="en-GB"/>
              <a:t> </a:t>
            </a:r>
            <a:r>
              <a:rPr lang="en-GB" err="1"/>
              <a:t>goed</a:t>
            </a:r>
            <a:r>
              <a:rPr lang="en-GB"/>
              <a:t> </a:t>
            </a:r>
            <a:r>
              <a:rPr lang="en-GB" err="1"/>
              <a:t>regelt</a:t>
            </a:r>
            <a:r>
              <a:rPr lang="en-GB"/>
              <a:t>. Met </a:t>
            </a:r>
            <a:r>
              <a:rPr lang="en-GB" err="1"/>
              <a:t>een</a:t>
            </a:r>
            <a:r>
              <a:rPr lang="en-GB"/>
              <a:t> </a:t>
            </a:r>
            <a:r>
              <a:rPr lang="en-GB" err="1"/>
              <a:t>termijnregeling</a:t>
            </a:r>
            <a:r>
              <a:rPr lang="en-GB"/>
              <a:t> </a:t>
            </a:r>
            <a:r>
              <a:rPr lang="en-GB" err="1"/>
              <a:t>kun</a:t>
            </a:r>
            <a:r>
              <a:rPr lang="en-GB"/>
              <a:t> je het </a:t>
            </a:r>
            <a:r>
              <a:rPr lang="en-GB" err="1"/>
              <a:t>automatisch</a:t>
            </a:r>
            <a:r>
              <a:rPr lang="en-GB"/>
              <a:t> in </a:t>
            </a:r>
            <a:br>
              <a:rPr lang="en-GB"/>
            </a:br>
            <a:r>
              <a:rPr lang="en-GB"/>
              <a:t>9 </a:t>
            </a:r>
            <a:r>
              <a:rPr lang="en-GB" err="1"/>
              <a:t>gedeeltes</a:t>
            </a:r>
            <a:r>
              <a:rPr lang="en-GB"/>
              <a:t> laten </a:t>
            </a:r>
            <a:r>
              <a:rPr lang="en-GB" err="1"/>
              <a:t>afschrijven</a:t>
            </a:r>
            <a:r>
              <a:rPr lang="en-GB"/>
              <a:t>. </a:t>
            </a:r>
          </a:p>
          <a:p>
            <a:pPr marL="0" indent="0">
              <a:buNone/>
            </a:pPr>
            <a:endParaRPr lang="en-GB"/>
          </a:p>
          <a:p>
            <a:pPr marL="0" indent="0">
              <a:buNone/>
            </a:pPr>
            <a:endParaRPr lang="en-NL"/>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niet waar</a:t>
            </a:r>
            <a:endParaRPr lang="en-NL"/>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6</a:t>
            </a:fld>
            <a:endParaRPr lang="nl-NL"/>
          </a:p>
        </p:txBody>
      </p:sp>
      <p:pic>
        <p:nvPicPr>
          <p:cNvPr id="5" name="Picture Placeholder 4" descr="A person in a pink shirt and gloves looking at a person's arm&#10;&#10;Description automatically generated">
            <a:extLst>
              <a:ext uri="{FF2B5EF4-FFF2-40B4-BE49-F238E27FC236}">
                <a16:creationId xmlns:a16="http://schemas.microsoft.com/office/drawing/2014/main" id="{3609EA5B-428D-64B1-40E0-2844B4773777}"/>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 r="12"/>
          <a:stretch>
            <a:fillRect/>
          </a:stretch>
        </p:blipFill>
        <p:spPr/>
      </p:pic>
    </p:spTree>
    <p:extLst>
      <p:ext uri="{BB962C8B-B14F-4D97-AF65-F5344CB8AC3E}">
        <p14:creationId xmlns:p14="http://schemas.microsoft.com/office/powerpoint/2010/main" val="268307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lstStyle/>
          <a:p>
            <a:pPr marL="0" indent="0">
              <a:buNone/>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Je kunt vrij reizen als je nog geen 18 bent. </a:t>
            </a: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Quiz!</a:t>
            </a:r>
            <a:endParaRPr lang="en-NL"/>
          </a:p>
        </p:txBody>
      </p:sp>
      <p:pic>
        <p:nvPicPr>
          <p:cNvPr id="13" name="Picture Placeholder 12" descr="A person holding a ticket&#10;&#10;Description automatically generated">
            <a:extLst>
              <a:ext uri="{FF2B5EF4-FFF2-40B4-BE49-F238E27FC236}">
                <a16:creationId xmlns:a16="http://schemas.microsoft.com/office/drawing/2014/main" id="{F169033A-2181-5515-CF13-932FFB3096F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7</a:t>
            </a:fld>
            <a:endParaRPr lang="nl-NL"/>
          </a:p>
        </p:txBody>
      </p:sp>
      <p:sp>
        <p:nvSpPr>
          <p:cNvPr id="8" name="Rechthoek 9">
            <a:extLst>
              <a:ext uri="{FF2B5EF4-FFF2-40B4-BE49-F238E27FC236}">
                <a16:creationId xmlns:a16="http://schemas.microsoft.com/office/drawing/2014/main" id="{B629332D-FBC1-021F-9EE0-42A5314240FA}"/>
              </a:ext>
            </a:extLst>
          </p:cNvPr>
          <p:cNvSpPr/>
          <p:nvPr/>
        </p:nvSpPr>
        <p:spPr>
          <a:xfrm>
            <a:off x="6645760"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D4FF9024-58C0-268A-C761-0B8000A2AF5D}"/>
              </a:ext>
            </a:extLst>
          </p:cNvPr>
          <p:cNvSpPr/>
          <p:nvPr/>
        </p:nvSpPr>
        <p:spPr>
          <a:xfrm>
            <a:off x="9068096"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spTree>
    <p:extLst>
      <p:ext uri="{BB962C8B-B14F-4D97-AF65-F5344CB8AC3E}">
        <p14:creationId xmlns:p14="http://schemas.microsoft.com/office/powerpoint/2010/main" val="135766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lstStyle/>
          <a:p>
            <a:pPr marL="0" indent="0">
              <a:spcBef>
                <a:spcPts val="0"/>
              </a:spcBef>
              <a:buNone/>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Al voor je 18</a:t>
            </a:r>
            <a:r>
              <a:rPr lang="nl-NL" sz="2400" baseline="3000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 jaar kun je een studentenreisproduct aanvragen. Hiermee kun je vrij reizen. Voorwaarde is dat je een voltijd opleiding volgt op het mbo.</a:t>
            </a: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Antwoord: waar</a:t>
            </a:r>
            <a:endParaRPr lang="en-NL"/>
          </a:p>
        </p:txBody>
      </p:sp>
      <p:pic>
        <p:nvPicPr>
          <p:cNvPr id="11" name="Picture Placeholder 10" descr="A person holding a ticket&#10;&#10;Description automatically generated">
            <a:extLst>
              <a:ext uri="{FF2B5EF4-FFF2-40B4-BE49-F238E27FC236}">
                <a16:creationId xmlns:a16="http://schemas.microsoft.com/office/drawing/2014/main" id="{316A531F-0963-CC6B-6E1E-F59414038A2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 b="13"/>
          <a:stretch>
            <a:fillRect/>
          </a:stretch>
        </p:blipFill>
        <p:spPr/>
      </p:pic>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8</a:t>
            </a:fld>
            <a:endParaRPr lang="nl-NL"/>
          </a:p>
        </p:txBody>
      </p:sp>
    </p:spTree>
    <p:extLst>
      <p:ext uri="{BB962C8B-B14F-4D97-AF65-F5344CB8AC3E}">
        <p14:creationId xmlns:p14="http://schemas.microsoft.com/office/powerpoint/2010/main" val="159830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C2E98F-6009-B01C-7F29-01C0089A4B90}"/>
              </a:ext>
            </a:extLst>
          </p:cNvPr>
          <p:cNvSpPr>
            <a:spLocks noGrp="1"/>
          </p:cNvSpPr>
          <p:nvPr>
            <p:ph type="body" sz="quarter" idx="15"/>
          </p:nvPr>
        </p:nvSpPr>
        <p:spPr/>
        <p:txBody>
          <a:bodyPr/>
          <a:lstStyle/>
          <a:p>
            <a:pPr marL="316800" indent="-316800">
              <a:spcBef>
                <a:spcPts val="0"/>
              </a:spcBef>
              <a:buClr>
                <a:schemeClr val="bg1"/>
              </a:buClr>
              <a:buFont typeface="Arial"/>
              <a:buChar char="•"/>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Je weet uit welke onderdelen studiefinanciering voor niveau 3 en 4 bestaat.</a:t>
            </a:r>
          </a:p>
          <a:p>
            <a:pPr marL="316800" indent="-316800">
              <a:spcBef>
                <a:spcPts val="1200"/>
              </a:spcBef>
              <a:buClr>
                <a:schemeClr val="bg1"/>
              </a:buClr>
              <a:buFont typeface="Arial"/>
              <a:buChar char="•"/>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rPr>
              <a:t>Je weet hoe je studiefinanciering kunt aanvragen en stoppen in Mijn DUO.</a:t>
            </a:r>
          </a:p>
          <a:p>
            <a:pPr marL="316800" indent="-316800">
              <a:buClr>
                <a:schemeClr val="bg1"/>
              </a:buClr>
              <a:buFont typeface="Arial"/>
              <a:buChar char="•"/>
            </a:pPr>
            <a:r>
              <a:rPr lang="nl-NL" sz="240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Je weet wat je kunt krijgen, maar ook wat je zelf moet betalen. </a:t>
            </a:r>
            <a:endParaRPr lang="nl-NL">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2D2D280A-3E2F-6261-36C8-C6E92392335A}"/>
              </a:ext>
            </a:extLst>
          </p:cNvPr>
          <p:cNvSpPr>
            <a:spLocks noGrp="1"/>
          </p:cNvSpPr>
          <p:nvPr>
            <p:ph type="title"/>
          </p:nvPr>
        </p:nvSpPr>
        <p:spPr/>
        <p:txBody>
          <a:bodyPr/>
          <a:lstStyle/>
          <a:p>
            <a:r>
              <a:rPr lang="nl-NL" sz="3600">
                <a:solidFill>
                  <a:schemeClr val="bg1"/>
                </a:solidFill>
                <a:latin typeface="Verdana" panose="020B0604030504040204" pitchFamily="34" charset="0"/>
                <a:ea typeface="Verdana" panose="020B0604030504040204" pitchFamily="34" charset="0"/>
                <a:cs typeface="Verdana" panose="020B0604030504040204" pitchFamily="34" charset="0"/>
              </a:rPr>
              <a:t>Leerdoelen</a:t>
            </a:r>
            <a:endParaRPr lang="en-NL"/>
          </a:p>
        </p:txBody>
      </p:sp>
      <p:sp>
        <p:nvSpPr>
          <p:cNvPr id="6" name="Slide Number Placeholder 5">
            <a:extLst>
              <a:ext uri="{FF2B5EF4-FFF2-40B4-BE49-F238E27FC236}">
                <a16:creationId xmlns:a16="http://schemas.microsoft.com/office/drawing/2014/main" id="{90C9BF56-9B6E-A5AE-D4B6-F07D63AC535E}"/>
              </a:ext>
            </a:extLst>
          </p:cNvPr>
          <p:cNvSpPr>
            <a:spLocks noGrp="1"/>
          </p:cNvSpPr>
          <p:nvPr>
            <p:ph type="sldNum" sz="quarter" idx="27"/>
          </p:nvPr>
        </p:nvSpPr>
        <p:spPr/>
        <p:txBody>
          <a:bodyPr/>
          <a:lstStyle/>
          <a:p>
            <a:fld id="{10A0A6AF-03C5-477E-939A-E28F7E7F05EA}" type="slidenum">
              <a:rPr lang="nl-NL" smtClean="0"/>
              <a:pPr/>
              <a:t>9</a:t>
            </a:fld>
            <a:endParaRPr lang="nl-NL"/>
          </a:p>
        </p:txBody>
      </p:sp>
      <p:pic>
        <p:nvPicPr>
          <p:cNvPr id="9" name="Picture Placeholder 8" descr="A person sitting at a desk reading a book&#10;&#10;Description automatically generated">
            <a:extLst>
              <a:ext uri="{FF2B5EF4-FFF2-40B4-BE49-F238E27FC236}">
                <a16:creationId xmlns:a16="http://schemas.microsoft.com/office/drawing/2014/main" id="{431CA9CB-9EC3-DAD1-9D53-043457AFBCB1}"/>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2" r="12"/>
          <a:stretch>
            <a:fillRect/>
          </a:stretch>
        </p:blipFill>
        <p:spPr/>
      </p:pic>
    </p:spTree>
    <p:extLst>
      <p:ext uri="{BB962C8B-B14F-4D97-AF65-F5344CB8AC3E}">
        <p14:creationId xmlns:p14="http://schemas.microsoft.com/office/powerpoint/2010/main" val="2523275160"/>
      </p:ext>
    </p:extLst>
  </p:cSld>
  <p:clrMapOvr>
    <a:masterClrMapping/>
  </p:clrMapOvr>
</p:sld>
</file>

<file path=ppt/theme/theme1.xml><?xml version="1.0" encoding="utf-8"?>
<a:theme xmlns:a="http://schemas.openxmlformats.org/drawingml/2006/main" name="Rijkshuisstijl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Sjabloon Hemelblauw.pptx" id="{BD496123-4607-4840-BFD3-AE93D33850D4}" vid="{12DAD009-F044-874E-ABC2-39B94CAD96A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7534</TotalTime>
  <Words>3873</Words>
  <Application>Microsoft Office PowerPoint</Application>
  <PresentationFormat>Breedbeeld</PresentationFormat>
  <Paragraphs>454</Paragraphs>
  <Slides>35</Slides>
  <Notes>34</Notes>
  <HiddenSlides>4</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35</vt:i4>
      </vt:variant>
    </vt:vector>
  </HeadingPairs>
  <TitlesOfParts>
    <vt:vector size="45" baseType="lpstr">
      <vt:lpstr>Arial</vt:lpstr>
      <vt:lpstr>Calibri</vt:lpstr>
      <vt:lpstr>RijksoverheidSansHeadingTT</vt:lpstr>
      <vt:lpstr>RijksoverheidSansText</vt:lpstr>
      <vt:lpstr>RijksoverheidSerif</vt:lpstr>
      <vt:lpstr>RijksoverheidSerif-Regular</vt:lpstr>
      <vt:lpstr>Segoe UI</vt:lpstr>
      <vt:lpstr>Verdana</vt:lpstr>
      <vt:lpstr>Wingdings</vt:lpstr>
      <vt:lpstr>Rijkshuisstijl Hemelblauw</vt:lpstr>
      <vt:lpstr>Studiefinanciering: dat regel je zo!</vt:lpstr>
      <vt:lpstr>Docentenhandleiding</vt:lpstr>
      <vt:lpstr>Quiz! Wat weet jij over studiefinanciering?</vt:lpstr>
      <vt:lpstr>Antwoord: waar</vt:lpstr>
      <vt:lpstr>Quiz!</vt:lpstr>
      <vt:lpstr>Antwoord: niet waar</vt:lpstr>
      <vt:lpstr>Quiz!</vt:lpstr>
      <vt:lpstr>Antwoord: waar</vt:lpstr>
      <vt:lpstr>Leerdoelen</vt:lpstr>
      <vt:lpstr>Wat is studiefinanciering?</vt:lpstr>
      <vt:lpstr>Opdracht 1 - Studiefinanciering</vt:lpstr>
      <vt:lpstr>Opdracht 1 - Studiefinanciering</vt:lpstr>
      <vt:lpstr>Opdracht 1 - Studiefinanciering</vt:lpstr>
      <vt:lpstr>Opdracht 1 - Studiefinanciering</vt:lpstr>
      <vt:lpstr>Opdracht 2 – Wat kun je krijgen? Reken het uit.</vt:lpstr>
      <vt:lpstr>Opdracht 2 - Wat kun je krijgen? Reken het uit.</vt:lpstr>
      <vt:lpstr>Opdracht 2 - Wat kun je krijgen? Reken het uit.</vt:lpstr>
      <vt:lpstr>Opdracht 3 – Lenen voor je studie</vt:lpstr>
      <vt:lpstr>Opdracht 3 – Lenen voor je studie</vt:lpstr>
      <vt:lpstr>Opdracht 3 – Lenen voor je studie</vt:lpstr>
      <vt:lpstr>Studiefinanciering en rente</vt:lpstr>
      <vt:lpstr>Stelling: </vt:lpstr>
      <vt:lpstr>Antwoord: niet waar</vt:lpstr>
      <vt:lpstr>Stelling:</vt:lpstr>
      <vt:lpstr>Antwoord: waar</vt:lpstr>
      <vt:lpstr>Stelling:</vt:lpstr>
      <vt:lpstr>Antwoord: niet waar</vt:lpstr>
      <vt:lpstr>Hoe vraag ik studiefinanciering aan via Mijn DUO?</vt:lpstr>
      <vt:lpstr>Doorstuderen aan het hbo?  Geef dit zelf door via  Mijn DUO</vt:lpstr>
      <vt:lpstr>Tot slot: zelf aan de slag!</vt:lpstr>
      <vt:lpstr>PowerPoint-presentatie</vt:lpstr>
      <vt:lpstr>Meer weten?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Diekmeijer, Janine</cp:lastModifiedBy>
  <cp:revision>35</cp:revision>
  <dcterms:created xsi:type="dcterms:W3CDTF">2018-07-25T13:58:25Z</dcterms:created>
  <dcterms:modified xsi:type="dcterms:W3CDTF">2023-12-04T14:14:16Z</dcterms:modified>
</cp:coreProperties>
</file>