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57" r:id="rId2"/>
    <p:sldMasterId id="2147483788" r:id="rId3"/>
    <p:sldMasterId id="2147483821" r:id="rId4"/>
    <p:sldMasterId id="2147483833" r:id="rId5"/>
    <p:sldMasterId id="2147483836" r:id="rId6"/>
    <p:sldMasterId id="2147483953" r:id="rId7"/>
    <p:sldMasterId id="2147484051" r:id="rId8"/>
  </p:sldMasterIdLst>
  <p:notesMasterIdLst>
    <p:notesMasterId r:id="rId15"/>
  </p:notesMasterIdLst>
  <p:handoutMasterIdLst>
    <p:handoutMasterId r:id="rId16"/>
  </p:handoutMasterIdLst>
  <p:sldIdLst>
    <p:sldId id="625" r:id="rId9"/>
    <p:sldId id="662" r:id="rId10"/>
    <p:sldId id="626" r:id="rId11"/>
    <p:sldId id="663" r:id="rId12"/>
    <p:sldId id="660" r:id="rId13"/>
    <p:sldId id="658" r:id="rId1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enbosch, Martine" initials="SM" lastIdx="1" clrIdx="0">
    <p:extLst>
      <p:ext uri="{19B8F6BF-5375-455C-9EA6-DF929625EA0E}">
        <p15:presenceInfo xmlns:p15="http://schemas.microsoft.com/office/powerpoint/2012/main" userId="S::martine.stijnenbosch@duo.nl::a2fe9d2b-e2f5-44e8-8e07-61dc6b15d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6DD"/>
    <a:srgbClr val="000000"/>
    <a:srgbClr val="82CD3B"/>
    <a:srgbClr val="82CD3C"/>
    <a:srgbClr val="85D7E5"/>
    <a:srgbClr val="ECF9FA"/>
    <a:srgbClr val="DDF5F7"/>
    <a:srgbClr val="F2FBFC"/>
    <a:srgbClr val="33CCFF"/>
    <a:srgbClr val="98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89542" autoAdjust="0"/>
  </p:normalViewPr>
  <p:slideViewPr>
    <p:cSldViewPr>
      <p:cViewPr varScale="1">
        <p:scale>
          <a:sx n="84" d="100"/>
          <a:sy n="84" d="100"/>
        </p:scale>
        <p:origin x="4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145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CA07-A344-4E24-9EE6-A2F0833D9D60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BABCB-7AAB-4ABF-9088-72B8D247A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4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2655-2560-43ED-9B82-61CBE7ED9A5A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80D46-EB90-4A56-9640-1ECDAF283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10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0D46-EB90-4A56-9640-1ECDAF28346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18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0D46-EB90-4A56-9640-1ECDAF28346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26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0D46-EB90-4A56-9640-1ECDAF28346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4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0D46-EB90-4A56-9640-1ECDAF28346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0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x8vaqh9zKAhWHvRoKHY8_B2MQjRwIBw&amp;url=http://www.liquidstones.nl/tag/big-data/&amp;psig=AFQjCNEqqkKTFnHNBpXzYl3SgoVmolGvng&amp;ust=1454604805514994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lang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4" y="4673931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4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2" y="3223369"/>
            <a:ext cx="7200800" cy="98732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 baseline="0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sz="2800" i="1" dirty="0"/>
              <a:t>Subtitel regel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800" i="1" dirty="0"/>
              <a:t>Subtitel regel 2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1" y="2359280"/>
            <a:ext cx="8640960" cy="699291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46888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50" tIns="44475" rIns="88950" bIns="44475" anchor="ctr"/>
          <a:lstStyle/>
          <a:p>
            <a:pPr algn="ctr" eaLnBrk="1" hangingPunct="1"/>
            <a:endParaRPr lang="nl-NL" sz="1753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4" name="Picture 17" descr="logo duo w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QTEhUTExMWFhUWGCAbFxcYGSMgIBgiHx8gGh8eGx0dHSohGx4lGyEaIjEhJSkrLi4uHSA1ODMtOCgtLisBCgoKDg0OGxAQGy8lHyYuMi0tKy4xMC8tLSstNTEyLS0tLzUtLSsvKy0tLS0vLS8tLS0tLS01LS0tLS0tLy0tLf/AABEIAKsBJgMBIgACEQEDEQH/xAAcAAEAAgMBAQEAAAAAAAAAAAAABQYDBAcCAQj/xABPEAACAQMCBAMFBAQKBgcJAAABAgMABBESIQUTMUEGIlEHFDJhcSNCgZEIUmKhFSQzNHSCkrGzwSU1Q3Jzwjaio7LR4fAWRVNVY3WF0vH/xAAYAQEAAwEAAAAAAAAAAAAAAAAAAQIDBP/EADQRAAICAAQCCQMDAwUAAAAAAAABAhEDEiExQfATUWFxgZGhwdEEIrEy4fEUQ3IjMzRSYv/aAAwDAQACEQMRAD8A7jSlKAUpSgFKUoBSlKAUpSgFKUoBSlKAUpWA3kesx8xNarqK6hkL+sR1A+dAZ6Vq2PEYpgTDKkgU4JRg2D6HB2rao1QTsUpSgFKUoBSlKAUpSgFKUoBSlKAUpSgFKUoBSlKAUpSgFKUoBSlKAUpSgFKUoBVZ8U8Xmt5Y2VgsJjfWWglkAYMmnJiUldtXUgfI9rNVB9pukNEzxwuvLcDnRysqNldL5iiYDG/lYrnPyq+GrlRSbqJP+GOOe8I8jSIyAjDLFJGN/nN8W+Ph/wA6l1voidIkQn01DPp0z61SPDV1EYp2mMccTGPSIxLgFA0hOqSNT0XPcADrW2lrw9OWTJIBAQVLBwBhyASxTca8jJNWcVYjJVqyy8W4vHbhTISA2wwM5Pp/62rG3iC2BYGdMq2lt+hzpwfx2qE8YT86KBoQzgzdVVvunBJAXOMjrsPnWLi/C0EsgS0Vw3mYkPhiQ7nUQcHMmgAY2ydqhQtByouEEodQynKsAQfUHcVSvESL7xMWtZZQdBCrJiOUgf7UFt9PYYIONxU3we9PvD2w0hIUAUDqBsFzlicYz27d6rXjB4lunMq2h1RjRrEGoHSQGfmjWcNuADggY9avhRalXYUxJJxsnfDLDm3MnKeNSEw0hGcDX5QFYqqJ2+pqbPEYdvtY9+nnG/b19c1UfBlpHJFdKeTypFVG5XJB3DBtXIAA2Ixkk9fxlB4RtQMZbT+rr27n/PP5egquKlmZfDf2lijkDAMpBB3BByD9DXqsFqioioG2VQoyd8AYH7hUHx3j7RzRxxGEhshyzDKHbAI1g9xt8xWaVsuWOlUWLxbdsu0UBctpEYcZO2Qc8zvkDGO9TXFeHC4Cl5uU+gBlyPKTv67Hcjv/AJ1ZwrciywUqL4LbpBHyxNzPMTliM79jvua+z8V03KwafiXVqydtiemnfp61GV3oLJOla9rerISF1eUAnUjL1zj4gM9DWxVWqJTsUpSgFKUoBSlKAUpSgFKUoBSlKAUpSgFKUoBSsVzOEUs3QdfzxUTceJohDJKgZ+XEZMYxkAA9T9RvUqLexWU4x3Z7uvE1vGxRmYEMV/k3OSMDAIXzbnt6H0NYJeMCdlS1mAKkmQFSMqEjc4LKQDiWM/ifQgQFxFG9zbCaOVJbmSRiVmyIzHgI6EJ5lbACnY4b5KBg8NcUtV0TBZEDpGhy+sap5TDpYFRgBok8wxtjbrnfo6WajNYqby3zyyz2ZuAQZJ4yA5yAy9Ntj5OoAY9utQHtPt9fIITmZyFXJCsTjGSLmIH+y59Md4ZlsyiESylY4LeVIhEDqE7aYhgv8ZYgEZCjK/M1IeLRG0dszIWQ2jqpeX3c5YR4EgYqFUgeYYyCBiirMmi019rNOxYwWzK6qW5qgxa5MD7KUhRmZzliNIGAMkbGs9/eKyzBoVYCV1bLPuqmaQofN8fkByNvONvWW8FcOQ7ouiKNkeICZZMnRIjZKMwC4bbGCa07qy1Fx7vc7sznBHmJaUFR9n95ZCM9gF6EHNk02ceLHEWz0JPhnEpY+XGqxpHLM4QsWYkBnyvxZ1ZX4unm6bHOxw3jdw7QBliHMLavi2K4zH+zIp17HIYISMZ20/cSixzItxraRjoBHkBLZU5iyFOpt8at9icCta0gZXUFLltL6yWbIdgq6S2ItiNIGRud85yRVcqdll0mnPV+5LcIkzf3AAAwN8McnOnGQTjpnBA7n8dPxG8SXDEpcqzBdTRTpGHwMA6WmU5A2ziprgl5zWkY2xhYY8xHx7kddIJxgfmKp/je5hiunJkVXYLlRKmo4G2Ve2kCbftAHrUwTlOuw3nShfab3DghS5cpKI2MA1vIsjsQ52JWVgFUldsj4m61oLBAhjcvKcbqCi4OlFXfEmfhVVz66sH0xcIvtEZeNEkLzRCVdcc50ASMMrAirGQRsxBOfoKPxG4WJCbaMsynWPdsBCsWD26GXT17DFWcnGTQjHNFNG5ccFhCOWaYCMYbyrqbUzx7EP27dMYB36UmNtrnkb3n7X+UH2YAygXKjOrGFz3wT9K82fGpdRxAsWZNLfxcjKh4/Mc9vM+Ou+fUGtvi9xcvbWUsSuZ2l8/LQANiKUHWrsqlNvLqKgtoO2QKzlNvc0UaPdj4WtVhim5kyRRNHKqsR5eUABqwCcbb79zUg9zZyya+a2rOrGCPulNgV3GnPr/dUJ4ZuJGuRFcSXLqtrLzEmg5ajLxfGQWjlcgsAUJAGv1qVt7vhrnKIhbBO0ZzsFJ7Zzpddu4Pyqq8QzHzrCPQxncadwSpx11YP2eBuvyI/Gtq9iDX6HuYiBuNwQ/QY1fjn+6saTWDYTkZyRgGInqwQE7d2bG9Q/H+MSJcXAR4EaLaEtCxfaEPo1BCFUlj5/NnJQKp8xmyEie4PZTWsMhZUZyRpCajkZ7jHXc9NvoBtN2UzMgL4DZO2MdyBsTtkb1X+I8GtbiUTzTYcxqpXUqgaG5mcEagQ2OpwPxOa9xvgVrE0CRLNcSuXKBGQZAbUxZtGDgnAHyNTlU99+4jSC30LZx26dZrdVzhmw2Gx95e2Rq2yOh/fUXxLid2kki6lAydAJQeXUcE53xjFat5NawGC1gSW5mhOVRCCQcgkyPjrkDJ6+uOtZpOJRzrM0tsyTxNGskbMT5WOx8hGfKWPTt6VaMaS0KSkm6suUMyuNSsGHqDkbbdfrXuqTw/xDIiFRGigE4B1EnOk5yWzjUx/tL+Mhb8QluYJwxWL7HIIBBQnWurVq6DTkYGd6yeG0aLFTLNSqZwVnjnDSXSOuCrJzGJBBdw2CoySGAI22UbntaYOIxPnTIpA6kHp9arKLRaM0zapWOKdW+FlP0INZKqWFKUoBSlKAUpSgMF7dpEjSSNpRep9O3aoC/8UxSLptp15moD4GPUZA3XGd1O/rUj4ljZocBkUEgNzMaSDsAcg/e01X+FeHm8rqtuRrBDRhR8Ox3CdcjGe2Om22kYqrMpT1y0z3ecUkHMje6t8xKDLqZBoyQQWUqemQo+ZHqK1jxlYVk1XFjqaLMAYqAysc76QPKygfLNRPHLyFbidVKsOfFIzMMNblbi3WYMTuInAjcE7HS3YCsnhBGKzkFdHuCEgrknJnKlWzsMZ7HOR0xv19GlDM+duebMd5VZ84dDrMEi3MPLhZRGgkVvKJpJTHr/AGLdO3XQw6CteLw6ohlR5oVXlWrynmD7LTqy/wAgTpdT3JNRviKCTl2pi+9w+Fv62DbZ/K5B/q1t8YkxcX+FIWRGRXPwnkG3QAb58p5mdh1+uNHC9L0fs0Zxypp1qvgw8O4JIpjTn2crTWqQrAZccxBHbIWjdRnVmG40tg6Tg+oFl49bz6bKGWSOSXkESjUcyOAgZtBIQpnVliOpHTOK0vB1wFvo1aWJWeBw6MMF395uSyxebbS+o4wfKPxrV9r3i8WdxDGbWKbVEWDOWBXLYIBU9DpBx8qweE+kUInVF54ll9nbLpmCLAq5QjlRhCcg7vpAUj9U9evyqreOpWS8u41Z1ItZL0EHGCLZ7UY9PNg7dxmoHw57Y4oGIfh6orY1tC+W26bOPNjfA1Dqa6hem0uLaTiMaJNqs5EDHOHjwXMbDO3mGDtkbiocJ4Urkty6WlFQ8OjRPJGpISO3vlRck6QJYSAMnoMnH1qtRXk0aW8sRJdChxnrqsLSP+981v8Asu4zBxC7SBrNYhBE8iMk0pJLSIWD5f7QMTkh9XQDpWfx54isuFOtpaWqyTJ5zrdysesKAG8+pzoSPCkgKoXHpWyTU8la/wA9ookPZpZ5uo9UZkMNnFiYvjlktcIfJnzaxnffGn5irD4iSeW5eK3kKvpU7TSALsD5gsJRSR2L5Oc4rlvgn2iQLdxPdWqR4HLWaGSUCMHV8cbSMrqC7bncZyM4rpvH4i9zOEt45WAj0sZeXjIz5wHUvtnB7VTEhKOJclw54lJ7H2xe5aG4SKRhOJIlGZHkKAyAO2mWFPLo1HIBDAHBGM1qGbim2edjDZ0qh7ycvcruD5NXoMD5nbELx296yxC3BjXQVl1vnzAkuGJwNsDtvURPxmZoLljKyM7RBMuRpKCTUBvtqaJunXNUStukuaMJ/ULCqL53+CSuZ+IHUI/ec76SUTHSPBIK6tvMMHc5B/XVcc3Cb28hCXEcTMk0UhjuFUow0EMqHlNp8xGSASRkAqSSMp444vGyzcvWZF3OMLaa2XHTGSjY9TmtOz4g5htle5fycwtIpZssJIiurSfMNLld9t6jK62Q/q421W1+lfJKeGfBhtrl5CLflyQFHEUKR+ZmBIQKgZYwo+9I5YkHbTvrWvDJklUjh8SoCPMpw2O+AJdhsox3GkEbVgvL+SJBMDNkXj69Tkq6RmUkINWAAoxjA3HyFeOFzylPtHnZktpjqEhAVlkmGXGoZ6ADY4wOmKjI0rsq/qk5KNc+RvzWd15W9zjLY3wTt94jHO83mA+oJ+hhuOcRjgvbvU66WYOw13SsrCGPP83DIQI1Vj0YZHyrdspXnCcySUMLmOJgsjL/ALFQ/Qjq65z8z6mtTxpbvJPcFFu2VCmSkaGMYVWIJUxztlfi08wgHYg7LVqnTNsDEz20SsqQPczoYzmOMyEhzh9QQ56H1PY9qwcXmtWFnFPEoicynmF2Ux4PUHCkhmxsQO1ZzIwuLvIXT7sSOpz5I/Xt6ZrQvLvT/BypbrMrLLmEqjFsHoGKnTg74XHTG9aRt189hniOnXt2okuHcY4dE0lrFojjaPeYOPNnbTqO5YAk79Kx+GOKW1ut4Y1+yiZMy69Rl1EqCSdhg9h6mnPP/wAjX/s//wBKkbG9WO3upZLBbZYoy5GFxIFVm30qOmO/rVZbP5RaFuS+GRnF/EXvCqyieHlsG6ACTUEAXOsDH2iHJ2xg18sfFUUMHKZZJVJkXUGGTiSRCMhz2QkEN0K9O2rw7xrFLBw6WW1iUXczwOpAPKIzGAMjvpQEHtj0r4vjZCOFarSL+P517fyWGRFx5d8swG+Kz1qjpJKHjdlhJuRIDKx046n7ND5hq2yjKMH03xWu/FOHywsghl0M0evBGcqVlXIMmTgkA4z3HessfiorbXtwLaMC1vmhYD7yK0aNIdtmCHP0WtKTxxO4i92s4pTLz3jUsVMsUMgjAj8p1SOCX9AN980tohRitkZOD8WsbL7SNbjEgVcnQc7kDYNkYIbr6/MV0CGTUobpkA4Pz3rnl942my8UFpE0ovJrdAxIVhDEJuw/lHB0qvTPer9w+YvFG7RmMsikxnqhIBKnG2R0/CqzberLGxSlKoBSlKAV8Jr7ULP4lhVihDlgcYC5/HY/+dSk3sVlOMd2YuIcQMto7gacFcebHdTjJ046461Fce4hLBwWaaOTEyIzBwQ2DzN9zkHv61t28SwWs6xavLIO2DklRtjUTn6d6i/GRJ4DclviMbE/UyZPUA9fUVvFK0uFoxi7nfZ7mXxVxl4OCG6U/bvBF59IyzPoXJGMH4icYqs3PiS8bg1jKsxiuZrsW8sgRScapUwVIxthTjbpWx434h/orhsUKiZ3lthylYZbSmvT3xkqBvVUmd5bHkSq0Djja5QN5ohKrNgN+sCWw2O1b4cFl1XH0NmT03im991NsZl94XiYsfeVjXOjrqC/CGyOg7fPevF9xriC2ccTTFJv4U90E5hXMkZBw5Vhg5O+R10jfqaibeMJZWsXSSHjojlc9WYE+diep04Gf2a+8bvJbqzWK7uGk5fGhBzfKhCBCMjSMDqWzvjNaKCvZb8/wQdPt+G3USxxtdpLNpbMrRBSxLEg4UEDGcdd65N7eI3W5tRKwZ+Qckd/tGx2HbHauqwwRRPZRQyiRFARZGfUzBT+yMM3XJ6DfpXMv0iP55b/APA/52rP6X/eXiVi7kz1438J2y8Dsr2KJY5hHDzGUY5gdADqA2LaiDq69fWpn2SXDNwK+UnIQzBfkDEGx/aJP41zzxH47kurG1sBGI44FQMdWTIUXQCdgFXqcb7432rs3hnw4LHgc0etXaSCWV3Q5Vi0e2k9wFCjPfGe9aY2aGFlnu5adxoc3/R7/wBZSf0V/wDEiqG42BP4gdZRqVr8RsD0KiUJg/LSMVM/o9/6yk/or/4kVQ91/wBIj/8Ach/jit/70/8AEEh7duHRQ8QQQxpGGt1ZgigAnU65wNs4AH4V0/hdzw9ole5jWScWUU8xePXhQijK5B9eg3NePFnCYLq+UzWsEsYVEMzSkMo1EsMLIOmW7bZ9Ki+PwJHc36RgCNOFhUAOQFGkDB77YrmjNYkYw1tL4MsV0ti2Cfh4TlRosa3MHO+yj06o1GckqOoB6Hfc1FWfH+EymRw7YiXmOGVgMZZOhG5zKQB1yRVY8PTnWkLnzwWVwh/3WAkQ/TQwH4Vlub538PsjQtGsYiCOTtLmTcr9Mfvp0CTpt6tLfr49pzuaetLRdXUWKK+4W9q82uTlxHQ+Q2tdca2+CMZwUA39QfQ1lmvuFyW7XgduUsmG0ahgsEGkoBnB0RnpjI+tVTxZ/wC+f9+0/ur5xD+MW3ErrQY1nuoI+WfiUxnDah2J1dPXNSsCLSdvdceutPV+RVtarKvLqv4LtN7iJYoGeVmutUsaEsV+0VwSOyAh3/H6V6QWTXUtsskolijcyKCwUq5Ltns28uQO34VQ+AOz39izZ/i7C1+vKVyf7x+dSPh2U/wuLjtcXN1D+EaqV/M7VWWBV6va/HX2RKcXX2rfn1Jvh/inhckirHJJqaQSgaWGWSPGen6o6eteuM8Q4SUS6mVj7zqZccwFsKI2YqpGPIApPcDG9ebL+fca/wCFH/gmq1wbpY/0C5/56jooN3rw49avqNFNx2rjw7aL9BcWTXEaqxL3MGUHm0umB09Dhemx2NQvF+KQSpbT2s06seZyRHDzC3mAclX3Hm2zkdTVPjuGibhc69IbcO/+5zSj/wDVY1JcFvZk4dZRxmdY2aYytbrl9pDpAPbJJ7/njFS8BRVp9n5+EUeLdprnQs/C+J8WI81sjDs0mI2P1UNt+Qrx4uuLx+GXizQKjuixxiM6tXMblnOM4xkfhmoH+EJmYo8vEuQN0Kx4lJONnbO4G+Nz+FbMHE7gW0odrnTHMnKaQmNyGVxhmHUAgHr/AOFYzhpdIvhTuSVv0K+3ArmQi1lQLKt7cyIYwxjRntTNGyFgPKJume+1R7Wd2ba2eOHIs7KFnDhw4PvPNIjAXBf7JMg9jU1x7is63PEVjmnXRbSMDzTo0rb25URjV5ZFkfVqAGzHc1KcbR4HVjLdwo1pJyFadmKSrHO7xz+dgWZWDq5JIMOARgUyPTtOo+cFnQwcbtHSTmST3kiqY3wyFQoIfTpJJ6AHNR/HZmi4dw2NLaVZ4rWOa2mRGYicBA0DIq5AkUtq1EA46GtwcXeGbg68yaIOC0sc0xd5TKyQKDmRtQyzSAb6QOg7RHALyeeJYmuriOOSdEdnmbUG93uZWdW1ahEcQNjUBlG2G+XROr56gZeMMVhvkkt5ftOIzyRTorFoJo4o2hZVVCWDvlNWQOu++3Qlkv3igdQEd4EMiMBhJCAXGDvtuMZ7VWfDPE5m4qYWlleNWn85fySYitMaV1HGklm6YHN2JyatgE0rzR8xkGfIRkHAcdPljIzno30qko00Vk60JLg/O5Y94xzM74xj8Mds5/8AWw3qj+FWUkZcySmTUcqN/LuxxufQgf1RUhWMtyy2FKUqCRWPkr+qPyrJVZh8ZRsdKwy6ttjpHxa8HdtwQhIx1BFSkwQc/GjDHxF3TmrC4CxuPLqMrKuBncDyHO3THUZODiF5ePZ3MElpbaYQHk8riKSMoZTy8MCXDAZwe9blskYfiS3hCQOwXU22zM+MH67g1i4fdyLY8RsZjqktIXVX/WRo2KfiB+7FdkarbivbnxOTEtS3rT55XcQHDLAQRWssdlaJPcTKbYgyaV8vxuDIfMM4Hpk9azXNyJ0t5EtLc3NxdHmhy+kywjCOuJBp2Y+vXv1qRf8AkuBf7yf91agoVkMVoIW0S++T6GwDg4GNjsa2VPXv9/TQyc5Li+Ht8kpxWe2fhM05s4tc0/20b6ipl1YZxhgQdOTlSOvfu4hYWxsLKGGyty15IrhG1iNXEYVmwG1dNuvzOT103u4U4dw3VqKPcmWXuWKFg+3fc/3V84PcM0HCQpBeOeZRqzjOcrqxvjdfwpkpX2v3+COmk3V8F7fJuWHFWjtbFbO2gjd5nj0MXKKwbOVw+cFjnfOKpnt0aYz2huAgl93OsR5055jdMknpirbeXcl1HYFBHbyG6kUGJPKpGBq0k7mqt7e42W4s1dtbrbAM+MaiGILY7ZO+KthJLFj4+5vgNtvw/Bl8ceEbdeCWV7FGscojh5pXbmB0GSw7trwc/M1OeyjijScEvoWJPIWUJnsrRlgPwbV+dVbxl45hm4RZ2EBZnSOLnkqQF5aAaRnqde+Rt5fnVk9kfD2TgvEJmBAlEmn5hIyMj+sWH9U1GIpdD9//AG0Okr/6Pf8ArKT+iv8A4kVQ9z/0i/8AyY/xxUx+j3/rKT+iv/iRVC8fcW/H5JJfKqXwlY+i8wSZ/snNbf3pr/yDD7UfDjWV+6s6vzszjAxpDu/lOepGOtdStOAytbtOAixScJjiVmcABtCHfPwjAO52qge23jEF1fo9vKsqLAqlkORnU7YBGx2YVM+IfaNdWcdvaRxwPF7nASJEYk6o1yDhxt+FVfSShCtysoqSotK8OQXInWaDSbDlSHmrtJo5Y79CAozW/dcL18GSxMsazhEIGrIJ1axuM7MBsa5lwP2kxq6m5sUKgjzQSSIyjJOwaQhup2yOpHSuzcTvLNUgnEZkWcKI2RsZGAVxlh2/88Vz4ueDVru8CnRJJ9vuU294VNPa30jtCs108JEayAhVj7lum4BPXtUhd8BllW/jg5bpNcxzxYcb75lzvtggfWoD2oeKDw67FtbQQFDArPrDk5JcYysg2C4+e5q3eyDiwvLV7ho0jlEjRsI9QUjCsNmY779amUpxw8/Dh6fBVYK58fk0YOFhLlJUkiZVvJrl8SL5UdVC9/Xr6ZqO4V4XES2dyGT3pbgPcfagryyzfDvgnBXp1yaqnijx7La3dzbR29ty45HQZWTJGfvESjNRae1C5AwLe0A2+7J2OR/tux3rWOHitacfxr8joUzslpaH3nik2uPRPGmg6x92ModQ+6NW29Vp+GTRQ2ZiaB5Y4JIZI2lA/lNRDKc4bY5/L8LN7N5VvrAXE0SB5taSBNQBAcjG7Ej169zXJOPe0KVLiaNLe2aOOR0jLc0nSrFV352M6fQDcn1rLCzSk4rh7KhLCb251s6fw/wfIfd1JVohYvA7q22pyT5e5G/XFfOGWXE7Oxt4YIkLjmGXdSVy+pdOWAOxPY1YJOIH+DY54dQLRxOuk5PmKsQCwbOQSNwf86rk1zeSvYvEW5hM+ebnSMHAEuhV6DIGVG9ZKc5aOqvj2X8kTgoq1d9ngaPEeI8Q5bcx71ZOwWBVTrvl0Oemd8VJ8GjtJ4tDS3FwzSRCQSsTofDkfEBlfiyN87ZqW08Y/Wsf+0/8K2Lawu5VIu5IkZHR42t+o05yG5ikYOcdPXpVZSWWtPD+CMOLU718f5Khf8R4fIhme3mJuLfnFVkQZSYxWenOsIpwEJGRjSehFeTLw1mZ3W6YxrokeSZiTnnxhpNT5ZljaTBO6q4Hbb43BbXlKr+8OI4I13df5JWR1jKiIKfiTLFQ3XzHO+9e8KtoV94kExEkuiTUy7lJZSScJuMvJ/VRfrV9NlZq8SKVtnzhsNkyljBdMEWAJJJIHOxNwiozPkFGwCNsgqBkVpcahso47hBbykQ26zDE7ISERiBqUHSSs7oSCcjOegr3wmCG3JQRudQjiwzoSBADGCPsd2yHJydhkjHw1KcQs4ZBdqsTRyG1CCVJfMVEcZIAdljQgMgDEjONyKpO09LIjiwlsz5Y3drFKJ0sOIBwXI/i7kDWsaMAPTTFGB9PnWe/mERu5jI0W6ebG4y6j7m+5OMHHzqjt4guJ3miW5vZObHy35a2rIgGRs6XBSN/MdwQTgem1/4grtKbaIxq0kOxZVO+nOptj94DOxH1qiu9eUTNK0+0jLW9kZ1iF05kORuXHUhQTg+urodvp1tvAuHzRGTmzGUNp05J8uBhuvqd+tavAOBvExaZYT+oVAypz/w1wcY3Hp0FWGqTneiNKFKUrMkVrfwfFkNyo8jodAyNsbHG2230rZpQFB8YeKLeQ3VhPE50SW8eVYAsZ8MGXY40Yyc9ajeDXVultxAabhybWSSaSSQF2VGnt9KnTgfyTEEg/EPTFevEPg24m4hLdLHkc1GTzL5gFtlJxq206Zuvzx1GcEXh69RLqP3V294s54lYPHhWae6kUNmQHzLJHuAcat8YOO1ZFCk+rj5mTgnK2jd8TywrDFZiOdnt1gaB0kVHy4lA8xXAwsTEnG+2MVg4Bd2UklnBCJhyZlZCWXLc+2N0HkGnfZSuBjcelZuLcIvJZPeVtHBVLfERkj1MYzcowBEhXYSI256H12rW8O+B7mC8tJmXaJlWQhhhlWxjhVuuTpmEigdfOTjG9FKOVpv14jo43dDw1xPh3vsMMTXeYHuPd3dV5UpI+1VGAy2kZI6fU5FRMfiDh88UjRx8TGJmuVkSNcqzMqMsZBxjJG25GDvtUr4atUs72Th1zGrYMtxw6ZgNlcZdFPZhgn12btitj2FXkzcPWN4NEKBjFNqB5pMjlhp6rpO2/WrSlScu7j13z5kdFHaiEtuK8MlsyytxCKK1cyI+EDO0jaQsbDOptQ+WO5rZ/wDZG143HHIlzdRm1BgdJ0HNDBi55m/XzdvT1Br54S4C974ajijOJVZ5Ij+2krMB+O4+Wc1MWXFIbrg19cJCsU7RSrdKFweaqENq7/MZ6A47UnNxvK3adc9+ojCMdUuBHWPsNtEbVLPNKBvoGEDfIkAnB+RBq38CDXFpJbtbG0j5XLRcHYMpBwCo6f8A9qkQmMG4kHKPJtzNbZ+PRFdzypyf/p8tV6duX2rZ4aY4JPtXhV0ktNbMQHA5MZYsT0i1n+1ms5ynL9TsLF7CZ8B+zOPhtw06XDyFozHpZQMZZWzkH9n99ffHvsxg4jJzxI0E+MM6qGDgdNa5GSBtkEbbb4GK3ZWRnuBGhUFrlyWOfI494LNt/tAojIz+x2xUcUIZuaU5Ywq83+T0m8t5m1/s5mIP7K0zTz5s2pHS6bExD7DLYQlGuZDMWB5oUAAAHKhMnrnJJJOwxjfPOfa/ZCC+WEEsIraFAx76U05/HFdAmtw73CyIrxc0NFkAgBr4Rso/AN+EmKpHtyUDijgDAEMYA9PLXT9NOcsT7ne/sXjPMWL258AgihtLiKJI3YlH0KF1+UMCwA3Iwd/n9Kl/Z7aSXXCLVUGowySrvjbzah8XbBxgfLoN6e33/V9p/wAUf4bVKewI/wCjD8p3/uWs3J/0yfU/kucp9rc5m4vchQW0lUAAz8CDV+R1Grz+jleZS8h7Bo3H9YMp/wC6tVPwXB75x6RuqvJcufowkA/ey1u/o/3JTiMkR21wMMfNWU/3aq6MZf6Lh1Jc+gOieMbW1kt+IH3KESrbzOZjEAxYAgMCUBJzk6gfT1rnHsH4bDPeTrPDHKogyBIgYA61GQGBwcV0Tjij3fihzubafIyp9cZwTv6bDvVF/R3/AJ7cf0f/AJ1rCDawJ+BWDbWp2DhN/ClvK0UKwxwhmKKAqg4LtsowPn3zmvyawZg0hBO/mb5tk7/M4b8jX6L8QTiDhPED2Mekb/8AxByxjc9Sa5DwLherg3EZ8fDLb4+WliD+6QVp9JUM0utpc+ZKeh1vwzfc3w7E2MlYwmCM/BJyxtpbsAen5daxixmjgsrlWhiMBl/nGpMmRjjy6FJJXJxgfjUb7H4zdcGntsgFZiBnpg6JBnY99XapbjvC2it7Z3mtAtuXDax9mWcgqAiRjUdO+MZ777msGqxHHtZnjfoM3DJuITTPcQz2ch0hGRZHKL3B0dQxx1+tTvhPhE8UtzLccrVOyn7MnG2oHqMjqO5qnpLJAyXq3VhGJUKKUVwjgHJyoT4gcdcdKtnCePNHEJr24tzHKQIGjDAN1znI+n76piRlWiMcJq9b9u8ieK3EsbtEUsl5aNJhygIjDBQ5UuCEwu56DAHapFLu3khMN9JAjq7akDquCyMWyAxwdLSHr2J27QntAtlN4ddxBEstskf2rMdua5c8sLgjQxGdanquwORp8ZgeEfxia2j50bKuJW8zPCY2faM5jLFDp2GrW2d8UULSN3k1tltu7axCrOXJSZtSuhZlOo69ioIAJyfxao/ic1qLW7eB1kcwNvOC0WFVFy2pdBXHLz1zjvg1t2K2ywLb3MiF41e6dUZiFVnZ9QYAalGrGcb+lavH+FW6cMuJbULpa3cx6n+zIZV6hzpAIVevpWT03sKMb0SKRc+HJ05okt7XRFGJJCVsjLGPMSSfdtKxkKcZQnZtzjbpUEUnvsbgNyuUB3050kjcDT/lv865uVsyDlOB7jB/j8m/yP2ddCu/CZlfmC5dAdJ0R/DsCMZzkjc7/JfSl1uXcbLVSo7gfDPd4ymsvli2TtjIAwBk4G2fqTUjWJYUpSgFKUoCB4+98JF91VDHoOrONWrO2MsNumf3VgxfuJAdKbfZnK9da9cEnGjP/W+VWORMgj1GKgF8IwjT5nyABnPXHTPz+daxkq1/BSV8EYJuH3mFKy42PMy/XCjGk7482r8x07R/CuPLqRpL2J0fWRiTqFVyxAxvsVO/pkdRibt/DyxEOpLlA2FOPNkMMEkZ3z1qkwcMueUV9zkYNBJFFr06owNRTmHO7qCI1bq+kHvWipqv2KpPdkZwbh8q3EAur62eGwacpJqcyya0Z8SFhgaUVmODsFI32NSXs3uZrBRZ3NzZGCItGBEzNJzXZnCtsBjaXoPukdjWDjPh66lt5Yljm1rLLIgYLp80LrhCNzryVOruwxW9bcNuEmhJtZU5N88jTRhS0iO12wXB6xgSoCeo5z4wRmtZNSi03zyyyMll4JvYuEW9rFMkd1bzc0EO3Lfzs2hyACVIbpjqB9axHgN1bWtzPPKI7i5vYXYWzEKqvKkJXJGTlXY/XB7VK8R49cRTSRieHSJ86nSTCjAPJLrEUDEftat6zrxc+7SS3QSVDcLpVsxqgUK40mZE1aXXUD3PQ5wKzk51b46kKSbog+HXUzOoe5miHvVz9o7hlcQzpGigZ2QhjGVOMtv6VAR+KrwRxOzy4ICvlgThobZVkGPWWQNvuA7Z32q9WPuDIk0ttArPcMwMY5qmQNgSa1XucHUQNyM7ityFOHaBphTSYzgcv7q8qMjp2+xGP2R6Vmr6izkusrPBeNXBuMNM7AtK+GO3wS4AGPhGhcDt+NaPAeKzySQRSXc4BwM7MWMiwnzkY2y7aT90kYGwxb7JOGSuojhj1tKZV+zIy5BOvcdSqk59CPWoXjq2kXJa1NpCkCzHWY8mNlkSPKjT2lwh9CyHcClO6oKSeqZvcJ4tdR8KW6l0yTlssN2UDXowoyPujPXqT178c9s0/M4hr289vE23zXO1dHur6R7d4jLamAKxAxpHlVJcldOdI1qxHXEn5c79tkWniRUDAWCIADthcV1fRqsXzJL37fT/AKPtP+KP8Nqz+yC65HAp5j9xpn/soD/lVC9qXj2LiCW8UCOscOSzPgFmIAGACcADO565+W90S3ay8KOHGl5UJI7/AG0gAz8+WwJH1q0oOODGEt3IHN/Zl4oi4ddNcTI7gxFAExkEspydRG2Afzrb9nnEl/h2GVAVSSeTSD1AkDhQcbfeH4ipP2SeALfiMc8lwZQI3VU5bAdiWzlTn7tQvibhicL4wEjLcqCWGRSxySPI5yQBnfUOnauqThKc4L9Vc/kHdPGNvAtnxEo4MvusutdeSoKE/DnKjpXMP0d/57cf0f8A51rpPjPhrLBxKchQr2coBB3P2Y6+mMH865t+jv8Az24/o/8AzrXFhf8AHn4EIsvteia14S0RYNzp0UYGMAZfHz+AVzrw94vgg4Td2DxSNJcMzBxjSvlQLnLZ2Zc9O9Xj9I288tnD6tI5/qhVH/eang/2R2lzYQTytOJZY9Z0uAu+SuAUPbHetcOUI4CeJxd8+RNGr+jtd+a9iJ6rG4H01qT+9fyFWfjFq7WaXEYEnutykxTJIZVRSw3Hbr8hmuc+wm65fFOWdjLC6Y+Yw/7grfvrrd1w+7tIoTbrzQsxM8SlftEKgbalGMY6DJ3/ACrj/bjt9dGGMr7iu8dNpCvDpoUaS3kmklKAaiSwXKhScbEY09iDWb2loJkto4l5arby3GnAGkBVIBA2HcVhg4HeQR2ki2rOY7mWXkBwOWraQqlug6E7Z61vcY4LLfXPMuFe1X3TSqiRd31HKE/eXBGdvSicVJO9r1vv4HM03Fqt608uJHeNOKRc+GaVNaS8POBjO750nfpgnr2rPw7g5e6t7abGo8K07gNoLMQCO2VB/dWKLgc8ywI0eCOHyQ/Epw4LaBs2+wU1tXvD75OROlu7yNYm2cK4Von3w+c/jkfmNqm0llT6+PkKbeZojvERFncSQkSS/wCijAGRc4zsHcZ8qDG53xtVvsLnTwmBFfTI9qOXhgpJCgbMyOBuRuVPXoaiJfD91zJdStITwloC+rOuU48uSckk9zVo4DwdfdLZJ4/tI4VUg9VOBkbH1H7qxxpRcFqa4cZqTaXmcxg8PTLIZRzXk6h3u4pGHbys/D2K79lxXX7DiEcmFV9TAeYemMA52Hf6V8XhEI6RgY9CfXPr61ktuHRxsWRApOckd8nP99c0pRZ0LpL1o2qUpWZoKUpQClKUApSlAKrt3wVYp2vmmkxGGcoOhAVs7euCfrgDtVir4ygjBGQeoqVJrYFWn8URXMEnJ1eaLUrN5BuMjJ1BlP5YyNxUdZcZmJtQXYczTqAIYfyzAgkglvL5chuw61cpOHxMrKY1wwwcDGR6ZG9VLitpHHeW0KCNEATSCAx2kZgF82ob98YH92kWqozndEdxayaS4mMdvzAJDkrAG8wwdyLxfN06qp6bVnuIZEsCrwrGzTjQuylxgbkNMwQ7EfGdgNt61uJiNLifMKuWlLZZrkdcbfZW5XG3Yn61vxWr3FiyQ27RnnjYEnUBjLp7wFPTbB07qe3Xad5F1ac7lIVmPtlwzXa2xklWLROSM4bq+QqsJCATjr03OwpDaRgKPfYNKoy/DuQ4SbOeZjOIiw2+HPpmsmkwWkMdxGSRI748uTpJwSqZGcENgbbYzvvFx8HhNvNJqmASRVxlcnIEYO4AA0SMPz9KzjJ7WTOFu6JXhHAIo7iE+8q0kZ2ULjICyxafiO/lyfnG34c4uIpI5LkltMbGaVHIyIz/AAlAj7dwvLV8ftGrpbcWRHS4Ky51agpC76mlJGM7bzSfkvzqfnmuDeR6ObyW0scLlMFcnLZGNwOnqduudOklF29RHDSVLQoXiC0kl4gjxyCWOT3Ys6jaQXOmB3A6AFbdTirL479nFpdvLezSXAdY8lY2QAhFJ21RsQT9asllxSSeCVkUB1U6Cu4Y4JXAYA+mx9etQN3xq7w6lEdcYOoLjfZgwJHcMMY/EjeqrEnay6UXqip8A8JcMiZZPdpJgpUkzy505bR8CxhXAP62xFWDxZfx8QtUhmjkWKUo2YpF1Z0owDaoyMBpFG2dxUjaxSsygxRSRsVVtESlcAptkAjABbqe34jHNd3mtgOGRkBzhsA5GrduvXSsbY7nbO1JYknK29e8hKXWePClnDwqAxQrIwkCzsZXGQXUrpH2adNA2IDbnbtVe8Y8EsuIT+8TC6V9KpiN0A2LbkNGxH1zv/f0E2kz2yiMRwyjIHkwFUago0nOBjBx9a0+RcQ5kuJl06lxpXVtq3UgR5PlyPxqI4tSzcTOSxL0fobN7NBNZGKeTlxzxtHnUurBBQnONOrG522Pbaq94M8JWPDpJJrWeaV3jK6XZSCB59tMY38tWXxCENvzFiWb4Sq5xkM6sSNxvgavXaq/wK5uFeM+4BFLgOyuWCDScn4jkjIXYdyelRGVRaV9xp9xFeNvD0XEXSaeO6HLTQqxOBjq+SGhO56dew2q0cG4gYIIYVt5NESCNdR82I0wCw0AZOnf6/hUZ4lniN1JnnagEjYBVK+YbYzIpyQ+/wAlPYGt/wAP+HY20XIklZXBblyaSBqUIQcZGcDsTuW33qZS+xJrTgQoyvcrfg/wParctxFPeEkjd3VOYjI2sMDjTGNtyAM+lSfGPEsdxCqyW8ulydlYakOCuW8pxjOc+oq7WdmkS6Y1Cr6DpWeqvFzO5al0tNTm09haxxR3EjXHmdgFzGcHVgk6guckAlRn8gSNwW+ba3jgt5JIQrbuwLDzE76Gwcn5+me9XxlB6iijHSq9IyHBFP4JYSBjKYDG6IdIOTk4wAfNuN2/IH5VsXN/cSQSLNBoBQ58pI+EnfJx1AG/rj1NWmvLoCCCAQeoPenSa20Rk0pEZ4XTFrGNOnGoacYx5jkY7b1K15jjCjCgADoAMCvVUk7bZdKlQpSlQSKUpQClKUApSlAKUpQClKUAqJ4lwJZpopmklHKIIRWGhiDqBYEbnNS1KlOiGk9yuTeGH1u0d5NEry83Qqx4DbdyhJGw2JIPpUxw21eNSJJ3mOchnVFIG22EVRjv0zvW3Spc21TIUUhVf4twm6klLRXRjQsNh91QoBCjBBJOTvsMD55sFKhOixD/AMGzPbGJ5iJSf5RWO24IxjSegxitKDw5OCrNeSMVk1EeYArkNpID56579MbVZaVOdoFM9mikRz5XT9r+oFznfJ0/ETndjualh4UgDE5fd2kxq21MGBPTPRmGCcb/ACGJa1so4siONEB66FC5+uBWemZ3oCCueCtHbPHaswdnVtRbB2KhtwMfAMYxWHwtaXiNJ73JrBA0YOw3bt66dG+OuasdKjMwVR/AcBGOZJgqF209FJIx5Ntz29B6VueIeHyCzWGAMzJoVcYyQu3U4A2qfpU53xK5URd3wZJ7dIZc4UKfKcbr+fes3B+FR2yFIgQpdnOTndjk/h8q3qVGZ1RNI05+FwOxZ4Y2Y9WZAScYxuR8h+QrZhiVFCqoVVGFUDAAHQADoK90pbJFKUqAKUpQClKUApSlAKUpQClKUApSlAKUpQClKUApSlAKUpQClKUApSlAKUpQClKUApSlAKUpQClKUApSlAKUpQClKUApSlAKUpQClKUApSlAKUpQH//Z">
            <a:hlinkClick r:id="rId3"/>
          </p:cNvPr>
          <p:cNvSpPr>
            <a:spLocks noChangeAspect="1" noChangeArrowheads="1"/>
          </p:cNvSpPr>
          <p:nvPr userDrawn="1"/>
        </p:nvSpPr>
        <p:spPr bwMode="auto">
          <a:xfrm>
            <a:off x="38102" y="-2217738"/>
            <a:ext cx="79343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950" tIns="44475" rIns="88950" bIns="4447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z="2539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38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50" tIns="44475" rIns="88950" bIns="44475" anchor="ctr"/>
          <a:lstStyle/>
          <a:p>
            <a:pPr algn="ctr" eaLnBrk="1" hangingPunct="1"/>
            <a:endParaRPr lang="nl-NL" sz="1753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7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50" tIns="44475" rIns="88950" bIns="44475" anchor="ctr"/>
          <a:lstStyle/>
          <a:p>
            <a:pPr algn="ctr" eaLnBrk="1" hangingPunct="1"/>
            <a:endParaRPr lang="nl-NL" sz="1753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1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39" spc="-58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53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4476" indent="-174476">
              <a:buFont typeface="Arial" pitchFamily="34" charset="0"/>
              <a:buChar char="•"/>
              <a:defRPr sz="1753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85157" indent="-245100">
              <a:buFontTx/>
              <a:buBlip>
                <a:blip r:embed="rId3"/>
              </a:buBlip>
              <a:defRPr sz="1753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24972" indent="-140057">
              <a:buSzPct val="100000"/>
              <a:buFontTx/>
              <a:buBlip>
                <a:blip r:embed="rId4"/>
              </a:buBlip>
              <a:defRPr sz="1753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753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03EC-623C-41B0-ADA8-616C90E4D022}" type="datetime1">
              <a:rPr lang="nl-NL" smtClean="0"/>
              <a:pPr>
                <a:defRPr/>
              </a:pPr>
              <a:t>14-3-2024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5875-807D-45F5-AD26-AB5738EA15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27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9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7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2 juli 2020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1D30E78-004E-D94D-BFC6-5CB2C463A4F7}"/>
              </a:ext>
            </a:extLst>
          </p:cNvPr>
          <p:cNvSpPr/>
          <p:nvPr userDrawn="1"/>
        </p:nvSpPr>
        <p:spPr>
          <a:xfrm>
            <a:off x="0" y="-417"/>
            <a:ext cx="9144000" cy="3427412"/>
          </a:xfrm>
          <a:custGeom>
            <a:avLst/>
            <a:gdLst>
              <a:gd name="connsiteX0" fmla="*/ 0 w 12192000"/>
              <a:gd name="connsiteY0" fmla="*/ 0 h 3427412"/>
              <a:gd name="connsiteX1" fmla="*/ 5526860 w 12192000"/>
              <a:gd name="connsiteY1" fmla="*/ 1 h 3427412"/>
              <a:gd name="connsiteX2" fmla="*/ 5772150 w 12192000"/>
              <a:gd name="connsiteY2" fmla="*/ 1 h 3427412"/>
              <a:gd name="connsiteX3" fmla="*/ 5772150 w 12192000"/>
              <a:gd name="connsiteY3" fmla="*/ 1140977 h 3427412"/>
              <a:gd name="connsiteX4" fmla="*/ 6421120 w 12192000"/>
              <a:gd name="connsiteY4" fmla="*/ 1140977 h 3427412"/>
              <a:gd name="connsiteX5" fmla="*/ 6421120 w 12192000"/>
              <a:gd name="connsiteY5" fmla="*/ 1 h 3427412"/>
              <a:gd name="connsiteX6" fmla="*/ 12192000 w 12192000"/>
              <a:gd name="connsiteY6" fmla="*/ 0 h 3427412"/>
              <a:gd name="connsiteX7" fmla="*/ 12192000 w 12192000"/>
              <a:gd name="connsiteY7" fmla="*/ 3427412 h 3427412"/>
              <a:gd name="connsiteX8" fmla="*/ 0 w 12192000"/>
              <a:gd name="connsiteY8" fmla="*/ 3427412 h 3427412"/>
              <a:gd name="connsiteX9" fmla="*/ 0 w 12192000"/>
              <a:gd name="connsiteY9" fmla="*/ 0 h 34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2">
                <a:moveTo>
                  <a:pt x="0" y="0"/>
                </a:moveTo>
                <a:lnTo>
                  <a:pt x="5526860" y="1"/>
                </a:lnTo>
                <a:lnTo>
                  <a:pt x="5772150" y="1"/>
                </a:lnTo>
                <a:lnTo>
                  <a:pt x="5772150" y="1140977"/>
                </a:lnTo>
                <a:lnTo>
                  <a:pt x="6421120" y="1140977"/>
                </a:lnTo>
                <a:lnTo>
                  <a:pt x="6421120" y="1"/>
                </a:lnTo>
                <a:lnTo>
                  <a:pt x="12192000" y="0"/>
                </a:lnTo>
                <a:lnTo>
                  <a:pt x="12192000" y="3427412"/>
                </a:lnTo>
                <a:lnTo>
                  <a:pt x="0" y="3427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eHerkenning 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D9EBF6"/>
                </a:solidFill>
              </a:rPr>
              <a:pPr/>
              <a:t>‹nr.›</a:t>
            </a:fld>
            <a:endParaRPr lang="nl-NL" dirty="0">
              <a:solidFill>
                <a:srgbClr val="D9E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5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84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79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9867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9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7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2 juli 2020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eHerkenning 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D9EBF6"/>
                </a:solidFill>
              </a:rPr>
              <a:pPr/>
              <a:t>‹nr.›</a:t>
            </a:fld>
            <a:endParaRPr lang="nl-NL" dirty="0">
              <a:solidFill>
                <a:srgbClr val="D9E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7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64595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2" y="1879607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61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507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41"/>
            <a:ext cx="375285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998452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2143681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3288907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4434139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5579368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49134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1" y="944881"/>
            <a:ext cx="7704856" cy="5105504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rgbClr val="98CC33"/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tx1">
                    <a:lumMod val="75000"/>
                  </a:schemeClr>
                </a:solidFill>
                <a:latin typeface="AvenirNext LT Pro Bold"/>
              </a:defRPr>
            </a:lvl1pPr>
            <a:lvl2pPr marL="446088" indent="-265113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712788" indent="-266700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 marL="989013" indent="-276225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Ø"/>
              <a:defRPr sz="1400" baseline="0">
                <a:solidFill>
                  <a:schemeClr val="tx1">
                    <a:lumMod val="75000"/>
                  </a:schemeClr>
                </a:solidFill>
              </a:defRPr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Het volgende is te vertellen</a:t>
            </a:r>
          </a:p>
          <a:p>
            <a:r>
              <a:rPr lang="nl-NL" dirty="0"/>
              <a:t>Maar ook dit is belangrijk</a:t>
            </a:r>
          </a:p>
          <a:p>
            <a:r>
              <a:rPr lang="nl-NL" dirty="0"/>
              <a:t>Om niet te vergeten: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7"/>
            <a:ext cx="3753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7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46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41"/>
            <a:ext cx="375285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9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8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1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43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2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2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38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634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20"/>
            <a:ext cx="375285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20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089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2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2 juli 2020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eHerkenning 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D9EBF6"/>
                </a:solidFill>
              </a:rPr>
              <a:pPr/>
              <a:t>‹nr.›</a:t>
            </a:fld>
            <a:endParaRPr lang="nl-NL" dirty="0">
              <a:solidFill>
                <a:srgbClr val="D9E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1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2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21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588"/>
            <a:ext cx="4572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charset="0"/>
              <a:buNone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6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1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nderwer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2" y="1318308"/>
            <a:ext cx="7663574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6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6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3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1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20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336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1" y="2289607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7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2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7"/>
            <a:ext cx="375285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7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08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2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749494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70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94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2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749494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012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7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7"/>
            <a:ext cx="3753446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7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2 juli 2020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eHerkenning 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D9EBF6"/>
                </a:solidFill>
              </a:rPr>
              <a:pPr/>
              <a:t>‹nr.›</a:t>
            </a:fld>
            <a:endParaRPr lang="nl-NL" dirty="0">
              <a:solidFill>
                <a:srgbClr val="D9E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0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7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7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7"/>
            <a:ext cx="3753446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35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7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888007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2 juli 2020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eHerkenning 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D9EBF6"/>
                </a:solidFill>
              </a:rPr>
              <a:pPr/>
              <a:t>‹nr.›</a:t>
            </a:fld>
            <a:endParaRPr lang="nl-NL" dirty="0">
              <a:solidFill>
                <a:srgbClr val="D9E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07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7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888007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18308"/>
            <a:ext cx="7704856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20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5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20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3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000000">
                  <a:lumMod val="6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000000">
                  <a:lumMod val="6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20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7" y="1051200"/>
            <a:ext cx="8193287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8761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50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2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55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2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99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6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7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6"/>
            <a:ext cx="375285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99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2" y="1875617"/>
            <a:ext cx="8192691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230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2565400"/>
            <a:ext cx="375285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7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7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7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433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2" y="1875624"/>
            <a:ext cx="8192691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2 juli 2020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>
                <a:solidFill>
                  <a:srgbClr val="D9EBF6"/>
                </a:solidFill>
              </a:rPr>
              <a:t>eHerkenning </a:t>
            </a:r>
            <a:endParaRPr lang="nl-NL" dirty="0">
              <a:solidFill>
                <a:srgbClr val="D9EBF6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D9EBF6"/>
                </a:solidFill>
              </a:rPr>
              <a:pPr/>
              <a:t>‹nr.›</a:t>
            </a:fld>
            <a:endParaRPr lang="nl-NL" dirty="0">
              <a:solidFill>
                <a:srgbClr val="D9E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513704" y="1052737"/>
            <a:ext cx="8124825" cy="540067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481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1D30E78-004E-D94D-BFC6-5CB2C463A4F7}"/>
              </a:ext>
            </a:extLst>
          </p:cNvPr>
          <p:cNvSpPr/>
          <p:nvPr userDrawn="1"/>
        </p:nvSpPr>
        <p:spPr>
          <a:xfrm>
            <a:off x="0" y="-417"/>
            <a:ext cx="9144000" cy="3427412"/>
          </a:xfrm>
          <a:custGeom>
            <a:avLst/>
            <a:gdLst>
              <a:gd name="connsiteX0" fmla="*/ 0 w 12192000"/>
              <a:gd name="connsiteY0" fmla="*/ 0 h 3427412"/>
              <a:gd name="connsiteX1" fmla="*/ 5526860 w 12192000"/>
              <a:gd name="connsiteY1" fmla="*/ 1 h 3427412"/>
              <a:gd name="connsiteX2" fmla="*/ 5772150 w 12192000"/>
              <a:gd name="connsiteY2" fmla="*/ 1 h 3427412"/>
              <a:gd name="connsiteX3" fmla="*/ 5772150 w 12192000"/>
              <a:gd name="connsiteY3" fmla="*/ 1140977 h 3427412"/>
              <a:gd name="connsiteX4" fmla="*/ 6421120 w 12192000"/>
              <a:gd name="connsiteY4" fmla="*/ 1140977 h 3427412"/>
              <a:gd name="connsiteX5" fmla="*/ 6421120 w 12192000"/>
              <a:gd name="connsiteY5" fmla="*/ 1 h 3427412"/>
              <a:gd name="connsiteX6" fmla="*/ 12192000 w 12192000"/>
              <a:gd name="connsiteY6" fmla="*/ 0 h 3427412"/>
              <a:gd name="connsiteX7" fmla="*/ 12192000 w 12192000"/>
              <a:gd name="connsiteY7" fmla="*/ 3427412 h 3427412"/>
              <a:gd name="connsiteX8" fmla="*/ 0 w 12192000"/>
              <a:gd name="connsiteY8" fmla="*/ 3427412 h 3427412"/>
              <a:gd name="connsiteX9" fmla="*/ 0 w 12192000"/>
              <a:gd name="connsiteY9" fmla="*/ 0 h 34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2">
                <a:moveTo>
                  <a:pt x="0" y="0"/>
                </a:moveTo>
                <a:lnTo>
                  <a:pt x="5526860" y="1"/>
                </a:lnTo>
                <a:lnTo>
                  <a:pt x="5772150" y="1"/>
                </a:lnTo>
                <a:lnTo>
                  <a:pt x="5772150" y="1140977"/>
                </a:lnTo>
                <a:lnTo>
                  <a:pt x="6421120" y="1140977"/>
                </a:lnTo>
                <a:lnTo>
                  <a:pt x="6421120" y="1"/>
                </a:lnTo>
                <a:lnTo>
                  <a:pt x="12192000" y="0"/>
                </a:lnTo>
                <a:lnTo>
                  <a:pt x="12192000" y="3427412"/>
                </a:lnTo>
                <a:lnTo>
                  <a:pt x="0" y="3427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0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3033">
          <p15:clr>
            <a:srgbClr val="FBAE40"/>
          </p15:clr>
        </p15:guide>
        <p15:guide id="4" pos="2727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27">
          <p15:clr>
            <a:srgbClr val="FBAE40"/>
          </p15:clr>
        </p15:guide>
        <p15:guide id="2" pos="3033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0325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8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4217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8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3033">
          <p15:clr>
            <a:srgbClr val="FBAE40"/>
          </p15:clr>
        </p15:guide>
        <p15:guide id="4" pos="2727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3165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686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79711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1"/>
            <a:ext cx="3753000" cy="393181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72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96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3429004"/>
            <a:ext cx="79585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rgbClr val="51C6DD"/>
                </a:solidFill>
                <a:latin typeface="AvenirNext LT Pro Bold"/>
              </a:rPr>
              <a:t>MEDEDELINGEN</a:t>
            </a:r>
            <a:r>
              <a:rPr lang="nl-NL" sz="5800" b="1" baseline="0" dirty="0">
                <a:solidFill>
                  <a:srgbClr val="51C6DD"/>
                </a:solidFill>
                <a:latin typeface="AvenirNext LT Pro Bold"/>
              </a:rPr>
              <a:t> </a:t>
            </a:r>
            <a:r>
              <a:rPr lang="nl-NL" sz="5800" b="1" baseline="0" dirty="0">
                <a:solidFill>
                  <a:srgbClr val="82CD3C"/>
                </a:solidFill>
                <a:latin typeface="AvenirNext LT Pro Bold"/>
              </a:rPr>
              <a:t>DUO</a:t>
            </a:r>
            <a:endParaRPr lang="nl-NL" sz="580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62184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8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50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91">
          <p15:clr>
            <a:srgbClr val="FBAE40"/>
          </p15:clr>
        </p15:guide>
        <p15:guide id="2" pos="2770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743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548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000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3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17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588"/>
            <a:ext cx="4572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4207">
          <p15:clr>
            <a:srgbClr val="FBAE40"/>
          </p15:clr>
        </p15:guide>
        <p15:guide id="4" pos="4428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95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54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2648975"/>
            <a:ext cx="795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rgbClr val="51C6DD"/>
                </a:solidFill>
                <a:latin typeface="AvenirNext LT Pro Bold"/>
              </a:rPr>
              <a:t>MEDEDELINGEN</a:t>
            </a:r>
            <a:r>
              <a:rPr lang="nl-NL" sz="5800" b="1" baseline="0" dirty="0">
                <a:solidFill>
                  <a:srgbClr val="51C6DD"/>
                </a:solidFill>
                <a:latin typeface="AvenirNext LT Pro Bold"/>
              </a:rPr>
              <a:t> </a:t>
            </a:r>
            <a:r>
              <a:rPr lang="nl-NL" sz="5800" b="1" baseline="0" dirty="0">
                <a:solidFill>
                  <a:srgbClr val="82CD3C"/>
                </a:solidFill>
                <a:latin typeface="AvenirNext LT Pro Bold"/>
              </a:rPr>
              <a:t>STUDIELINK</a:t>
            </a:r>
            <a:endParaRPr lang="nl-NL" sz="580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381573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20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10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3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0335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8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537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339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72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2192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5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62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2648977"/>
            <a:ext cx="795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rgbClr val="51C6DD"/>
                </a:solidFill>
                <a:latin typeface="AvenirNext LT Pro Bold"/>
              </a:rPr>
              <a:t>WERKGROEP</a:t>
            </a:r>
            <a:r>
              <a:rPr lang="nl-NL" sz="5800" b="1" baseline="0" dirty="0">
                <a:solidFill>
                  <a:srgbClr val="51C6DD"/>
                </a:solidFill>
                <a:latin typeface="AvenirNext LT Pro Bold"/>
              </a:rPr>
              <a:t> AGENDA’S</a:t>
            </a:r>
            <a:endParaRPr lang="nl-NL" sz="580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69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5817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13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815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477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8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7"/>
            <a:ext cx="8192691" cy="155179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838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2565400"/>
            <a:ext cx="3752850" cy="17272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318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8"/>
            <a:ext cx="8192691" cy="155179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D9EBF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D9EBF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035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23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3563888" y="42930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3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PLENAIR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3167844" y="4941168"/>
            <a:ext cx="280831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43183" y="5116396"/>
            <a:ext cx="9241443" cy="450542"/>
          </a:xfrm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DAG MAAND JAAR</a:t>
            </a:r>
          </a:p>
        </p:txBody>
      </p:sp>
    </p:spTree>
    <p:extLst>
      <p:ext uri="{BB962C8B-B14F-4D97-AF65-F5344CB8AC3E}">
        <p14:creationId xmlns:p14="http://schemas.microsoft.com/office/powerpoint/2010/main" val="2522411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5" y="1321967"/>
            <a:ext cx="7663574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DUO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6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0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3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WERKGROEP TECHNIEK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4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60" y="5157789"/>
            <a:ext cx="9252235" cy="43145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e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0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3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WERKGROEP BELEID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4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60" y="5157789"/>
            <a:ext cx="9252235" cy="4314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9304953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tion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0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3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WERKGROEP FUNCTIONEEL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4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5157192"/>
            <a:ext cx="8640961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40482290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77812" y="404664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AGENDA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727750" y="1001410"/>
            <a:ext cx="7876409" cy="55239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lang="nl-NL" sz="1600" b="1" i="0" u="none" strike="noStrike" baseline="0" smtClean="0">
                <a:latin typeface="AvenirNext LT Pro Bold"/>
              </a:defRPr>
            </a:lvl1pPr>
            <a:lvl2pPr marL="461963" indent="-285750">
              <a:lnSpc>
                <a:spcPts val="12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sz="1600" i="0" baseline="0">
                <a:latin typeface="AvenirNext LT Pro Bold"/>
              </a:defRPr>
            </a:lvl2pPr>
          </a:lstStyle>
          <a:p>
            <a:pPr lvl="0"/>
            <a:r>
              <a:rPr lang="nl-NL" dirty="0"/>
              <a:t>Opening en vaststellen agenda</a:t>
            </a:r>
          </a:p>
          <a:p>
            <a:pPr lvl="0"/>
            <a:r>
              <a:rPr lang="nl-NL" dirty="0"/>
              <a:t>Actuele zaken</a:t>
            </a:r>
          </a:p>
          <a:p>
            <a:pPr lvl="1"/>
            <a:r>
              <a:rPr lang="nl-NL" dirty="0"/>
              <a:t>Terugkoppeling </a:t>
            </a:r>
          </a:p>
          <a:p>
            <a:pPr lvl="0"/>
            <a:r>
              <a:rPr lang="nl-NL" dirty="0"/>
              <a:t>Mededelingen Studielink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1"/>
            <a:r>
              <a:rPr lang="nl-NL" dirty="0"/>
              <a:t>Update 3</a:t>
            </a:r>
          </a:p>
          <a:p>
            <a:pPr lvl="0"/>
            <a:r>
              <a:rPr lang="nl-NL" dirty="0"/>
              <a:t>Mededelingen DUO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0"/>
            <a:r>
              <a:rPr lang="nl-NL" dirty="0"/>
              <a:t>Stand van zaken</a:t>
            </a:r>
          </a:p>
          <a:p>
            <a:pPr lvl="0"/>
            <a:r>
              <a:rPr lang="nl-NL" dirty="0"/>
              <a:t>Wetsvoorstel</a:t>
            </a:r>
          </a:p>
          <a:p>
            <a:pPr lvl="0"/>
            <a:r>
              <a:rPr lang="nl-NL" dirty="0"/>
              <a:t>Collegegeldhalvering</a:t>
            </a:r>
          </a:p>
          <a:p>
            <a:pPr lvl="0"/>
            <a:r>
              <a:rPr lang="nl-NL" dirty="0"/>
              <a:t>Werkgroep agenda’s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722760" y="6237312"/>
            <a:ext cx="36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82CD3C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LUNCH // PARALLESESSIES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0" y="6231513"/>
            <a:ext cx="366020" cy="3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fbeeldingsresultaat voor new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5034"/>
            <a:ext cx="256946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592723" y="3288672"/>
            <a:ext cx="79585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4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Sluiten er vandaag nieuwe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4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mensen aan bij het Ketenoverleg?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400" b="1" i="0" u="none" strike="noStrike" kern="1200" cap="none" spc="0" normalizeH="0" baseline="0" noProof="0" dirty="0">
              <a:ln>
                <a:noFill/>
              </a:ln>
              <a:solidFill>
                <a:srgbClr val="51C6DD"/>
              </a:solidFill>
              <a:effectLst/>
              <a:uLnTx/>
              <a:uFillTx/>
              <a:latin typeface="AvenirNext LT Pr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753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3" y="3284984"/>
            <a:ext cx="7958553" cy="14401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60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9047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kort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3" y="3645024"/>
            <a:ext cx="7958553" cy="10801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8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2" y="4673925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4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12520" y="2945733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60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7062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lang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2" y="4673925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4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3223369"/>
            <a:ext cx="7200800" cy="98732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 baseline="0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sz="2800" i="1" dirty="0"/>
              <a:t>Subtitel regel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800" i="1" dirty="0"/>
              <a:t>Subtitel regel 2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1" y="2359274"/>
            <a:ext cx="8640960" cy="699291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143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944881"/>
            <a:ext cx="7704856" cy="5105504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rgbClr val="98CC33"/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tx1">
                    <a:lumMod val="75000"/>
                  </a:schemeClr>
                </a:solidFill>
                <a:latin typeface="AvenirNext LT Pro Bold"/>
              </a:defRPr>
            </a:lvl1pPr>
            <a:lvl2pPr marL="446088" indent="-265113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712788" indent="-266700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 marL="989013" indent="-276225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Ø"/>
              <a:defRPr sz="1400" baseline="0">
                <a:solidFill>
                  <a:schemeClr val="tx1">
                    <a:lumMod val="75000"/>
                  </a:schemeClr>
                </a:solidFill>
              </a:defRPr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Het volgende is te vertellen</a:t>
            </a:r>
          </a:p>
          <a:p>
            <a:r>
              <a:rPr lang="nl-NL" dirty="0"/>
              <a:t>Maar ook dit is belangrijk</a:t>
            </a:r>
          </a:p>
          <a:p>
            <a:r>
              <a:rPr lang="nl-NL" dirty="0"/>
              <a:t>Om niet te vergeten: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8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nderwer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318307"/>
            <a:ext cx="7663574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6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6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08827" y="923785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1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8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DUO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2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318304"/>
            <a:ext cx="7704856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20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7" y="923785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0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513703" y="1052736"/>
            <a:ext cx="8124825" cy="540067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36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2" y="3429000"/>
            <a:ext cx="79585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 </a:t>
            </a:r>
            <a:r>
              <a:rPr kumimoji="0" lang="nl-NL" sz="5800" b="1" i="0" u="none" strike="noStrike" kern="1200" cap="none" spc="0" normalizeH="0" baseline="0" noProof="0" dirty="0">
                <a:ln>
                  <a:noFill/>
                </a:ln>
                <a:solidFill>
                  <a:srgbClr val="82CD3C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DUO</a:t>
            </a:r>
          </a:p>
        </p:txBody>
      </p:sp>
    </p:spTree>
    <p:extLst>
      <p:ext uri="{BB962C8B-B14F-4D97-AF65-F5344CB8AC3E}">
        <p14:creationId xmlns:p14="http://schemas.microsoft.com/office/powerpoint/2010/main" val="209728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3" y="2648972"/>
            <a:ext cx="795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 </a:t>
            </a:r>
            <a:r>
              <a:rPr kumimoji="0" lang="nl-NL" sz="5800" b="1" i="0" u="none" strike="noStrike" kern="1200" cap="none" spc="0" normalizeH="0" baseline="0" noProof="0" dirty="0">
                <a:ln>
                  <a:noFill/>
                </a:ln>
                <a:solidFill>
                  <a:srgbClr val="82CD3C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STUDIELINK</a:t>
            </a:r>
          </a:p>
        </p:txBody>
      </p:sp>
    </p:spTree>
    <p:extLst>
      <p:ext uri="{BB962C8B-B14F-4D97-AF65-F5344CB8AC3E}">
        <p14:creationId xmlns:p14="http://schemas.microsoft.com/office/powerpoint/2010/main" val="28260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3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3" y="2648972"/>
            <a:ext cx="795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WERKGROEP AGENDA’S</a:t>
            </a:r>
            <a:endParaRPr kumimoji="0" lang="nl-NL" sz="5800" b="1" i="0" u="none" strike="noStrike" kern="1200" cap="none" spc="0" normalizeH="0" baseline="0" noProof="0" dirty="0">
              <a:ln>
                <a:noFill/>
              </a:ln>
              <a:solidFill>
                <a:srgbClr val="82CD3C"/>
              </a:solidFill>
              <a:effectLst/>
              <a:uLnTx/>
              <a:uFillTx/>
              <a:latin typeface="AvenirNext LT Pr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1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3" y="1321961"/>
            <a:ext cx="7663574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 DUO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7" y="923785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86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8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 DUO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7" y="923785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59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3" y="1321961"/>
            <a:ext cx="7663574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 STUDIELINK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7" y="923785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8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8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 STUDIELINK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7" y="923785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1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7812" y="980729"/>
            <a:ext cx="8157362" cy="5544616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27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3563890" y="42930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0" i="0" spc="300" dirty="0">
                <a:latin typeface="AvenirNext LT Pro Bold"/>
              </a:rPr>
              <a:t>PLENAIR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3167844" y="4941168"/>
            <a:ext cx="280831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43183" y="5116396"/>
            <a:ext cx="9241443" cy="450542"/>
          </a:xfrm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DAG MAAND JAAR</a:t>
            </a:r>
          </a:p>
        </p:txBody>
      </p:sp>
    </p:spTree>
    <p:extLst>
      <p:ext uri="{BB962C8B-B14F-4D97-AF65-F5344CB8AC3E}">
        <p14:creationId xmlns:p14="http://schemas.microsoft.com/office/powerpoint/2010/main" val="293725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5" y="1321967"/>
            <a:ext cx="7663574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STUDIELINK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8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2678" y="368660"/>
            <a:ext cx="8198644" cy="61206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09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971600" y="5589240"/>
            <a:ext cx="7200800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05" y="3284984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Functioneel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975905" y="4041068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Technisch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975905" y="4797152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Beleid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156176" y="3284984"/>
            <a:ext cx="2016224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4041068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156176" y="4797152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</p:spTree>
    <p:extLst>
      <p:ext uri="{BB962C8B-B14F-4D97-AF65-F5344CB8AC3E}">
        <p14:creationId xmlns:p14="http://schemas.microsoft.com/office/powerpoint/2010/main" val="303189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f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3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7" y="4005064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0" y="2026583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KOFFIE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0" b="1" i="0" u="none" strike="noStrike" kern="1200" cap="none" spc="0" normalizeH="0" baseline="0" noProof="0" dirty="0">
              <a:ln>
                <a:noFill/>
              </a:ln>
              <a:solidFill>
                <a:srgbClr val="51C6DD"/>
              </a:solidFill>
              <a:effectLst/>
              <a:uLnTx/>
              <a:uFillTx/>
              <a:latin typeface="AvenirNext LT Pro Bold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696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3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7" y="4005064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0" y="2026583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LUNCH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0" b="1" i="0" u="none" strike="noStrike" kern="1200" cap="none" spc="0" normalizeH="0" baseline="0" noProof="0" dirty="0">
              <a:ln>
                <a:noFill/>
              </a:ln>
              <a:solidFill>
                <a:srgbClr val="51C6DD"/>
              </a:solidFill>
              <a:effectLst/>
              <a:uLnTx/>
              <a:uFillTx/>
              <a:latin typeface="AvenirNext LT Pro Bold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696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ne Mede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3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7" y="4005064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3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ALGEMENE MEDEDELINGEN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696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6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OC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3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7" y="4005064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3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MEDEDELINGEN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VANUIT OCW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696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9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ugkopp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3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7" y="4005064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3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51C6DD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TERUGKOPPELING VORIG OVERLEG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696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2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8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STUDIELINK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3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7814" y="980729"/>
            <a:ext cx="8157362" cy="5544616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7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2680" y="368660"/>
            <a:ext cx="8198644" cy="61206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40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971602" y="5589240"/>
            <a:ext cx="7200800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08" y="3284984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Functioneel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975908" y="4041068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Technisch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975908" y="4797152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Beleid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156178" y="3284984"/>
            <a:ext cx="2016224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9" y="4041068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156179" y="4797152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</p:spTree>
    <p:extLst>
      <p:ext uri="{BB962C8B-B14F-4D97-AF65-F5344CB8AC3E}">
        <p14:creationId xmlns:p14="http://schemas.microsoft.com/office/powerpoint/2010/main" val="2798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f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2026589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dirty="0">
                <a:solidFill>
                  <a:srgbClr val="51C6DD"/>
                </a:solidFill>
                <a:latin typeface="AvenirNext LT Pro Bold"/>
              </a:rPr>
              <a:t>KOFFIE</a:t>
            </a:r>
          </a:p>
          <a:p>
            <a:pPr algn="ctr"/>
            <a:endParaRPr lang="nl-NL" sz="8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4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2026589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dirty="0">
                <a:solidFill>
                  <a:srgbClr val="51C6DD"/>
                </a:solidFill>
                <a:latin typeface="AvenirNext LT Pro Bold"/>
              </a:rPr>
              <a:t>LUNCH</a:t>
            </a:r>
          </a:p>
          <a:p>
            <a:pPr algn="ctr"/>
            <a:endParaRPr lang="nl-NL" sz="8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ne Mede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ALGEMENE</a:t>
            </a:r>
            <a:r>
              <a:rPr lang="nl-NL" sz="6000" b="1" baseline="0" dirty="0">
                <a:solidFill>
                  <a:srgbClr val="51C6DD"/>
                </a:solidFill>
                <a:latin typeface="AvenirNext LT Pro Bold"/>
              </a:rPr>
              <a:t> MEDEDELINGEN</a:t>
            </a:r>
            <a:endParaRPr lang="nl-NL" sz="6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OC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b="1" baseline="0" dirty="0">
                <a:solidFill>
                  <a:srgbClr val="51C6DD"/>
                </a:solidFill>
                <a:latin typeface="AvenirNext LT Pro Bold"/>
              </a:rPr>
              <a:t>MEDEDELINGEN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b="1" baseline="0" dirty="0">
                <a:solidFill>
                  <a:srgbClr val="51C6DD"/>
                </a:solidFill>
                <a:latin typeface="AvenirNext LT Pro Bold"/>
              </a:rPr>
              <a:t>VANUIT OCW</a:t>
            </a:r>
            <a:endParaRPr lang="nl-NL" sz="6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ugkopp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b="1" baseline="0" dirty="0">
                <a:solidFill>
                  <a:srgbClr val="51C6DD"/>
                </a:solidFill>
                <a:latin typeface="AvenirNext LT Pro Bold"/>
              </a:rPr>
              <a:t>TERUGKOPPELING VORIG OVERLEG</a:t>
            </a:r>
            <a:endParaRPr lang="nl-NL" sz="6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0" i="0" spc="300" dirty="0">
                <a:latin typeface="AvenirNext LT Pro Bold"/>
              </a:rPr>
              <a:t>WERKGROEP TECHNIEK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59" y="5157789"/>
            <a:ext cx="9252235" cy="43145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91146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4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3563890" y="4293096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b="0" i="0" spc="225" dirty="0">
                <a:latin typeface="AvenirNext LT Pro Bold"/>
              </a:rPr>
              <a:t>PLENAIR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3167844" y="4941168"/>
            <a:ext cx="280831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43183" y="5116396"/>
            <a:ext cx="9241443" cy="450542"/>
          </a:xfrm>
        </p:spPr>
        <p:txBody>
          <a:bodyPr>
            <a:noAutofit/>
          </a:bodyPr>
          <a:lstStyle>
            <a:lvl1pPr algn="ctr">
              <a:defRPr sz="2400" b="1" baseline="0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DAG MAAND JAAR</a:t>
            </a:r>
          </a:p>
        </p:txBody>
      </p:sp>
    </p:spTree>
    <p:extLst>
      <p:ext uri="{BB962C8B-B14F-4D97-AF65-F5344CB8AC3E}">
        <p14:creationId xmlns:p14="http://schemas.microsoft.com/office/powerpoint/2010/main" val="229655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b="0" i="0" spc="225" dirty="0">
                <a:latin typeface="AvenirNext LT Pro Bold"/>
              </a:rPr>
              <a:t>WERKGROEP TECHNIEK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59" y="5157789"/>
            <a:ext cx="9252235" cy="43145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algn="ctr"/>
            <a:r>
              <a:rPr lang="nl-NL" sz="15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15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15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15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15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15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005069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e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b="0" i="0" spc="225" dirty="0">
                <a:latin typeface="AvenirNext LT Pro Bold"/>
              </a:rPr>
              <a:t>WERKGROEP BELEID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59" y="5157789"/>
            <a:ext cx="9252235" cy="4314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algn="ctr"/>
            <a:r>
              <a:rPr lang="nl-NL" sz="15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15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15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15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15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15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94272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tion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b="0" i="0" spc="225" dirty="0">
                <a:latin typeface="AvenirNext LT Pro Bold"/>
              </a:rPr>
              <a:t>WERKGROEP FUNCTIONEEL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3" y="5157192"/>
            <a:ext cx="8640961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pPr algn="ctr"/>
            <a:r>
              <a:rPr lang="nl-NL" sz="15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15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15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15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15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15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85253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77812" y="404664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1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AGENDA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727754" y="1001410"/>
            <a:ext cx="7876409" cy="5523934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Font typeface="Arial" panose="020B0604020202020204" pitchFamily="34" charset="0"/>
              <a:buNone/>
              <a:defRPr lang="nl-NL" sz="1200" b="1" i="0" u="none" strike="noStrike" baseline="0" smtClean="0">
                <a:latin typeface="AvenirNext LT Pro Bold"/>
              </a:defRPr>
            </a:lvl1pPr>
            <a:lvl2pPr marL="346472" indent="-214313">
              <a:lnSpc>
                <a:spcPts val="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sz="1200" i="0" baseline="0">
                <a:latin typeface="AvenirNext LT Pro Bold"/>
              </a:defRPr>
            </a:lvl2pPr>
          </a:lstStyle>
          <a:p>
            <a:pPr lvl="0"/>
            <a:r>
              <a:rPr lang="nl-NL" dirty="0"/>
              <a:t>Opening en vaststellen agenda</a:t>
            </a:r>
          </a:p>
          <a:p>
            <a:pPr lvl="0"/>
            <a:r>
              <a:rPr lang="nl-NL" dirty="0"/>
              <a:t>Actuele zaken</a:t>
            </a:r>
          </a:p>
          <a:p>
            <a:pPr lvl="1"/>
            <a:r>
              <a:rPr lang="nl-NL" dirty="0"/>
              <a:t>Terugkoppeling </a:t>
            </a:r>
          </a:p>
          <a:p>
            <a:pPr lvl="0"/>
            <a:r>
              <a:rPr lang="nl-NL" dirty="0"/>
              <a:t>Mededelingen Studielink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1"/>
            <a:r>
              <a:rPr lang="nl-NL" dirty="0"/>
              <a:t>Update 3</a:t>
            </a:r>
          </a:p>
          <a:p>
            <a:pPr lvl="0"/>
            <a:r>
              <a:rPr lang="nl-NL" dirty="0"/>
              <a:t>Mededelingen DUO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0"/>
            <a:r>
              <a:rPr lang="nl-NL" dirty="0"/>
              <a:t>Stand van zaken</a:t>
            </a:r>
          </a:p>
          <a:p>
            <a:pPr lvl="0"/>
            <a:r>
              <a:rPr lang="nl-NL" dirty="0"/>
              <a:t>Wetsvoorstel</a:t>
            </a:r>
          </a:p>
          <a:p>
            <a:pPr lvl="0"/>
            <a:r>
              <a:rPr lang="nl-NL" dirty="0"/>
              <a:t>Collegegeldhalvering</a:t>
            </a:r>
          </a:p>
          <a:p>
            <a:pPr lvl="0"/>
            <a:r>
              <a:rPr lang="nl-NL" dirty="0"/>
              <a:t>Werkgroep agenda’s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722761" y="6237312"/>
            <a:ext cx="3667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0" dirty="0">
                <a:solidFill>
                  <a:srgbClr val="82CD3C"/>
                </a:solidFill>
                <a:latin typeface="AvenirNext LT Pro Bold"/>
              </a:rPr>
              <a:t>LUNCH</a:t>
            </a:r>
            <a:r>
              <a:rPr lang="nl-NL" sz="1350" b="0" baseline="0" dirty="0">
                <a:solidFill>
                  <a:srgbClr val="82CD3C"/>
                </a:solidFill>
                <a:latin typeface="AvenirNext LT Pro Bold"/>
              </a:rPr>
              <a:t> // PARALLESESSIES</a:t>
            </a:r>
            <a:endParaRPr lang="nl-NL" sz="1350" b="0" dirty="0">
              <a:solidFill>
                <a:srgbClr val="82CD3C"/>
              </a:solidFill>
              <a:latin typeface="AvenirNext LT Pro Bold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0" y="6231513"/>
            <a:ext cx="366020" cy="3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fbeeldingsresultaat voor new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2" y="905034"/>
            <a:ext cx="256946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592724" y="3288673"/>
            <a:ext cx="795855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550" b="1" dirty="0">
                <a:solidFill>
                  <a:srgbClr val="51C6DD"/>
                </a:solidFill>
                <a:latin typeface="AvenirNext LT Pro Bold"/>
              </a:rPr>
              <a:t>Sluiten er vandaag nieuwe </a:t>
            </a:r>
          </a:p>
          <a:p>
            <a:pPr lvl="0" algn="ctr"/>
            <a:r>
              <a:rPr lang="nl-NL" sz="2550" b="1" dirty="0">
                <a:solidFill>
                  <a:srgbClr val="51C6DD"/>
                </a:solidFill>
                <a:latin typeface="AvenirNext LT Pro Bold"/>
              </a:rPr>
              <a:t>mensen aan bij het Ketenoverleg?</a:t>
            </a:r>
          </a:p>
          <a:p>
            <a:pPr algn="ctr"/>
            <a:endParaRPr lang="nl-NL" sz="2550" b="1" dirty="0">
              <a:solidFill>
                <a:srgbClr val="51C6DD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726550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4" y="3284984"/>
            <a:ext cx="7958553" cy="14401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5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495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kort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4" y="3645024"/>
            <a:ext cx="7958553" cy="10801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36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4" y="4673933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33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12521" y="2945741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5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2754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lang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4" y="4673933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33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2" y="3223369"/>
            <a:ext cx="7200800" cy="98732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 baseline="0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sz="2100" i="1" dirty="0"/>
              <a:t>Subtitel regel 1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100" i="1" dirty="0"/>
              <a:t>Subtitel regel 2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1" y="2359282"/>
            <a:ext cx="8640960" cy="699291"/>
          </a:xfrm>
        </p:spPr>
        <p:txBody>
          <a:bodyPr>
            <a:noAutofit/>
          </a:bodyPr>
          <a:lstStyle>
            <a:lvl1pPr algn="ctr">
              <a:defRPr sz="4500" b="1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1319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e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0" i="0" spc="300" dirty="0">
                <a:latin typeface="AvenirNext LT Pro Bold"/>
              </a:rPr>
              <a:t>WERKGROEP BELEID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59" y="5157789"/>
            <a:ext cx="9252235" cy="4314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4127289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1" y="944881"/>
            <a:ext cx="7704856" cy="5105504"/>
          </a:xfrm>
        </p:spPr>
        <p:txBody>
          <a:bodyPr>
            <a:normAutofit/>
          </a:bodyPr>
          <a:lstStyle>
            <a:lvl1pPr marL="214313" indent="-214313" algn="l">
              <a:lnSpc>
                <a:spcPct val="100000"/>
              </a:lnSpc>
              <a:spcBef>
                <a:spcPts val="0"/>
              </a:spcBef>
              <a:buClr>
                <a:srgbClr val="98CC33"/>
              </a:buClr>
              <a:buFont typeface="Arial" panose="020B0604020202020204" pitchFamily="34" charset="0"/>
              <a:buChar char="•"/>
              <a:defRPr sz="1350" b="0" baseline="0">
                <a:solidFill>
                  <a:schemeClr val="tx1">
                    <a:lumMod val="75000"/>
                  </a:schemeClr>
                </a:solidFill>
                <a:latin typeface="AvenirNext LT Pro Bold"/>
              </a:defRPr>
            </a:lvl1pPr>
            <a:lvl2pPr marL="334566" indent="-198835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Courier New" panose="02070309020205020404" pitchFamily="49" charset="0"/>
              <a:buChar char="o"/>
              <a:defRPr sz="1050">
                <a:solidFill>
                  <a:schemeClr val="tx1">
                    <a:lumMod val="75000"/>
                  </a:schemeClr>
                </a:solidFill>
              </a:defRPr>
            </a:lvl2pPr>
            <a:lvl3pPr marL="534591" indent="-200025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75000"/>
                  </a:schemeClr>
                </a:solidFill>
              </a:defRPr>
            </a:lvl3pPr>
            <a:lvl4pPr marL="741760" indent="-207169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Ø"/>
              <a:defRPr sz="1050" baseline="0">
                <a:solidFill>
                  <a:schemeClr val="tx1">
                    <a:lumMod val="75000"/>
                  </a:schemeClr>
                </a:solidFill>
              </a:defRPr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Het volgende is te vertellen</a:t>
            </a:r>
          </a:p>
          <a:p>
            <a:r>
              <a:rPr lang="nl-NL" dirty="0"/>
              <a:t>Maar ook dit is belangrijk</a:t>
            </a:r>
          </a:p>
          <a:p>
            <a:r>
              <a:rPr lang="nl-NL" dirty="0"/>
              <a:t>Om niet te vergeten: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1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nderwer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1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2" y="1318308"/>
            <a:ext cx="7663574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1" baseline="0">
                <a:latin typeface="AvenirNext LT Pro Bold"/>
              </a:defRPr>
            </a:lvl1pPr>
            <a:lvl2pPr marL="346472" indent="-214313">
              <a:buClr>
                <a:srgbClr val="82CD3C"/>
              </a:buClr>
              <a:buFont typeface="Arial" panose="020B0604020202020204" pitchFamily="34" charset="0"/>
              <a:buChar char="•"/>
              <a:defRPr sz="1200">
                <a:latin typeface="AvenirNext LT Pro Bold"/>
              </a:defRPr>
            </a:lvl2pPr>
            <a:lvl3pPr marL="529829" indent="-257175">
              <a:buClr>
                <a:srgbClr val="82CD3C"/>
              </a:buClr>
              <a:buFontTx/>
              <a:buChar char="−"/>
              <a:defRPr sz="12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08829" y="923793"/>
            <a:ext cx="8167629" cy="307447"/>
          </a:xfrm>
        </p:spPr>
        <p:txBody>
          <a:bodyPr>
            <a:noAutofit/>
          </a:bodyPr>
          <a:lstStyle>
            <a:lvl1pPr>
              <a:defRPr sz="135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6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18308"/>
            <a:ext cx="7704856" cy="4968577"/>
          </a:xfrm>
        </p:spPr>
        <p:txBody>
          <a:bodyPr/>
          <a:lstStyle>
            <a:lvl1pPr marL="257175" indent="-257175">
              <a:buClr>
                <a:srgbClr val="82CD3C"/>
              </a:buClr>
              <a:buFont typeface="Arial" panose="020B0604020202020204" pitchFamily="34" charset="0"/>
              <a:buChar char="•"/>
              <a:defRPr sz="1500" b="1" baseline="0">
                <a:latin typeface="AvenirNext LT Pro Bold"/>
              </a:defRPr>
            </a:lvl1pPr>
            <a:lvl2pPr marL="346472" indent="-214313">
              <a:buClr>
                <a:srgbClr val="82CD3C"/>
              </a:buClr>
              <a:buFont typeface="Arial" panose="020B0604020202020204" pitchFamily="34" charset="0"/>
              <a:buChar char="•"/>
              <a:defRPr sz="1350">
                <a:latin typeface="AvenirNext LT Pro Bold"/>
              </a:defRPr>
            </a:lvl2pPr>
            <a:lvl3pPr marL="529829" indent="-257175">
              <a:buClr>
                <a:srgbClr val="82CD3C"/>
              </a:buClr>
              <a:buFontTx/>
              <a:buChar char="−"/>
              <a:defRPr sz="105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1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3"/>
            <a:ext cx="8167629" cy="307447"/>
          </a:xfrm>
        </p:spPr>
        <p:txBody>
          <a:bodyPr>
            <a:noAutofit/>
          </a:bodyPr>
          <a:lstStyle>
            <a:lvl1pPr>
              <a:defRPr sz="135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4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1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513704" y="1052737"/>
            <a:ext cx="8124825" cy="540067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57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3429004"/>
            <a:ext cx="795855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350" b="1" dirty="0">
                <a:solidFill>
                  <a:srgbClr val="51C6DD"/>
                </a:solidFill>
                <a:latin typeface="AvenirNext LT Pro Bold"/>
              </a:rPr>
              <a:t>MEDEDELINGEN</a:t>
            </a:r>
            <a:r>
              <a:rPr lang="nl-NL" sz="4350" b="1" baseline="0" dirty="0">
                <a:solidFill>
                  <a:srgbClr val="51C6DD"/>
                </a:solidFill>
                <a:latin typeface="AvenirNext LT Pro Bold"/>
              </a:rPr>
              <a:t> </a:t>
            </a:r>
            <a:r>
              <a:rPr lang="nl-NL" sz="4350" b="1" baseline="0" dirty="0">
                <a:solidFill>
                  <a:srgbClr val="82CD3C"/>
                </a:solidFill>
                <a:latin typeface="AvenirNext LT Pro Bold"/>
              </a:rPr>
              <a:t>DUO</a:t>
            </a:r>
            <a:endParaRPr lang="nl-NL" sz="435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83109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2648980"/>
            <a:ext cx="79585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350" b="1" dirty="0">
                <a:solidFill>
                  <a:srgbClr val="51C6DD"/>
                </a:solidFill>
                <a:latin typeface="AvenirNext LT Pro Bold"/>
              </a:rPr>
              <a:t>MEDEDELINGEN</a:t>
            </a:r>
            <a:r>
              <a:rPr lang="nl-NL" sz="4350" b="1" baseline="0" dirty="0">
                <a:solidFill>
                  <a:srgbClr val="51C6DD"/>
                </a:solidFill>
                <a:latin typeface="AvenirNext LT Pro Bold"/>
              </a:rPr>
              <a:t> </a:t>
            </a:r>
            <a:r>
              <a:rPr lang="nl-NL" sz="4350" b="1" baseline="0" dirty="0">
                <a:solidFill>
                  <a:srgbClr val="82CD3C"/>
                </a:solidFill>
                <a:latin typeface="AvenirNext LT Pro Bold"/>
              </a:rPr>
              <a:t>STUDIELINK</a:t>
            </a:r>
            <a:endParaRPr lang="nl-NL" sz="435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42682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2648980"/>
            <a:ext cx="795855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350" b="1" dirty="0">
                <a:solidFill>
                  <a:srgbClr val="51C6DD"/>
                </a:solidFill>
                <a:latin typeface="AvenirNext LT Pro Bold"/>
              </a:rPr>
              <a:t>WERKGROEP</a:t>
            </a:r>
            <a:r>
              <a:rPr lang="nl-NL" sz="4350" b="1" baseline="0" dirty="0">
                <a:solidFill>
                  <a:srgbClr val="51C6DD"/>
                </a:solidFill>
                <a:latin typeface="AvenirNext LT Pro Bold"/>
              </a:rPr>
              <a:t> AGENDA’S</a:t>
            </a:r>
            <a:endParaRPr lang="nl-NL" sz="435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57969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5" y="1321968"/>
            <a:ext cx="7663574" cy="4968577"/>
          </a:xfrm>
        </p:spPr>
        <p:txBody>
          <a:bodyPr/>
          <a:lstStyle>
            <a:lvl1pPr marL="257175" indent="-257175">
              <a:buClr>
                <a:srgbClr val="82CD3C"/>
              </a:buClr>
              <a:buFont typeface="Arial" panose="020B0604020202020204" pitchFamily="34" charset="0"/>
              <a:buChar char="•"/>
              <a:defRPr sz="1350" b="1" baseline="0">
                <a:latin typeface="AvenirNext LT Pro Bold"/>
              </a:defRPr>
            </a:lvl1pPr>
            <a:lvl2pPr marL="346472" indent="-214313">
              <a:buClr>
                <a:srgbClr val="82CD3C"/>
              </a:buClr>
              <a:buFont typeface="Arial" panose="020B0604020202020204" pitchFamily="34" charset="0"/>
              <a:buChar char="•"/>
              <a:defRPr sz="1350">
                <a:latin typeface="AvenirNext LT Pro Bold"/>
              </a:defRPr>
            </a:lvl2pPr>
            <a:lvl3pPr marL="529829" indent="-257175">
              <a:buClr>
                <a:srgbClr val="82CD3C"/>
              </a:buClr>
              <a:buFontTx/>
              <a:buChar char="−"/>
              <a:defRPr sz="105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>
                <a:solidFill>
                  <a:srgbClr val="51C6DD"/>
                </a:solidFill>
                <a:latin typeface="AvenirNext LT Pro Bold"/>
              </a:rPr>
              <a:t>MEDEDELINGEN DUO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3"/>
            <a:ext cx="8167629" cy="307447"/>
          </a:xfrm>
        </p:spPr>
        <p:txBody>
          <a:bodyPr>
            <a:noAutofit/>
          </a:bodyPr>
          <a:lstStyle>
            <a:lvl1pPr>
              <a:defRPr sz="135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0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="1" baseline="0">
                <a:latin typeface="AvenirNext LT Pro Bold"/>
              </a:defRPr>
            </a:lvl1pPr>
            <a:lvl2pPr marL="346472" indent="-214313">
              <a:buClr>
                <a:srgbClr val="82CD3C"/>
              </a:buClr>
              <a:buFont typeface="Arial" panose="020B0604020202020204" pitchFamily="34" charset="0"/>
              <a:buChar char="•"/>
              <a:defRPr sz="1350">
                <a:latin typeface="AvenirNext LT Pro Bold"/>
              </a:defRPr>
            </a:lvl2pPr>
            <a:lvl3pPr marL="529829" indent="-257175">
              <a:buClr>
                <a:srgbClr val="82CD3C"/>
              </a:buClr>
              <a:buFontTx/>
              <a:buChar char="−"/>
              <a:defRPr sz="135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>
                <a:solidFill>
                  <a:srgbClr val="51C6DD"/>
                </a:solidFill>
                <a:latin typeface="AvenirNext LT Pro Bold"/>
              </a:rPr>
              <a:t>MEDEDELINGEN DUO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3"/>
            <a:ext cx="8167629" cy="307447"/>
          </a:xfrm>
        </p:spPr>
        <p:txBody>
          <a:bodyPr>
            <a:noAutofit/>
          </a:bodyPr>
          <a:lstStyle>
            <a:lvl1pPr>
              <a:defRPr sz="135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97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5" y="1321968"/>
            <a:ext cx="7663574" cy="4968577"/>
          </a:xfrm>
        </p:spPr>
        <p:txBody>
          <a:bodyPr/>
          <a:lstStyle>
            <a:lvl1pPr marL="257175" indent="-257175">
              <a:buClr>
                <a:srgbClr val="82CD3C"/>
              </a:buClr>
              <a:buFont typeface="Arial" panose="020B0604020202020204" pitchFamily="34" charset="0"/>
              <a:buChar char="•"/>
              <a:defRPr sz="1350" b="1" baseline="0">
                <a:latin typeface="AvenirNext LT Pro Bold"/>
              </a:defRPr>
            </a:lvl1pPr>
            <a:lvl2pPr marL="346472" indent="-214313">
              <a:buClr>
                <a:srgbClr val="82CD3C"/>
              </a:buClr>
              <a:buFont typeface="Arial" panose="020B0604020202020204" pitchFamily="34" charset="0"/>
              <a:buChar char="•"/>
              <a:defRPr sz="1350">
                <a:latin typeface="AvenirNext LT Pro Bold"/>
              </a:defRPr>
            </a:lvl2pPr>
            <a:lvl3pPr marL="529829" indent="-257175">
              <a:buClr>
                <a:srgbClr val="82CD3C"/>
              </a:buClr>
              <a:buFontTx/>
              <a:buChar char="−"/>
              <a:defRPr sz="105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>
                <a:solidFill>
                  <a:srgbClr val="51C6DD"/>
                </a:solidFill>
                <a:latin typeface="AvenirNext LT Pro Bold"/>
              </a:rPr>
              <a:t>MEDEDELINGEN STUDIELINK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3"/>
            <a:ext cx="8167629" cy="307447"/>
          </a:xfrm>
        </p:spPr>
        <p:txBody>
          <a:bodyPr>
            <a:noAutofit/>
          </a:bodyPr>
          <a:lstStyle>
            <a:lvl1pPr>
              <a:defRPr sz="135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6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tion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0" i="0" spc="300" dirty="0">
                <a:latin typeface="AvenirNext LT Pro Bold"/>
              </a:rPr>
              <a:t>WERKGROEP FUNCTIONEEL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2" y="5157192"/>
            <a:ext cx="8640961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757745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="1" baseline="0">
                <a:latin typeface="AvenirNext LT Pro Bold"/>
              </a:defRPr>
            </a:lvl1pPr>
            <a:lvl2pPr marL="346472" indent="-214313">
              <a:buClr>
                <a:srgbClr val="82CD3C"/>
              </a:buClr>
              <a:buFont typeface="Arial" panose="020B0604020202020204" pitchFamily="34" charset="0"/>
              <a:buChar char="•"/>
              <a:defRPr sz="1350">
                <a:latin typeface="AvenirNext LT Pro Bold"/>
              </a:defRPr>
            </a:lvl2pPr>
            <a:lvl3pPr marL="529829" indent="-257175">
              <a:buClr>
                <a:srgbClr val="82CD3C"/>
              </a:buClr>
              <a:buFontTx/>
              <a:buChar char="−"/>
              <a:defRPr sz="135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>
                <a:solidFill>
                  <a:srgbClr val="51C6DD"/>
                </a:solidFill>
                <a:latin typeface="AvenirNext LT Pro Bold"/>
              </a:rPr>
              <a:t>MEDEDELINGEN STUDIELINK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3"/>
            <a:ext cx="8167629" cy="307447"/>
          </a:xfrm>
        </p:spPr>
        <p:txBody>
          <a:bodyPr>
            <a:noAutofit/>
          </a:bodyPr>
          <a:lstStyle>
            <a:lvl1pPr>
              <a:defRPr sz="135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3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7814" y="980729"/>
            <a:ext cx="8157362" cy="5544616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1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1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80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79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2680" y="368660"/>
            <a:ext cx="8198644" cy="61206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93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971602" y="5589240"/>
            <a:ext cx="7200800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09" y="3284984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24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Functioneel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975909" y="4041068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24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Technisch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975909" y="4797152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24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Beleid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156178" y="3284984"/>
            <a:ext cx="2016224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24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80" y="4041068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24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156180" y="4797152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24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346472" indent="-214313">
              <a:lnSpc>
                <a:spcPts val="1425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</p:spTree>
    <p:extLst>
      <p:ext uri="{BB962C8B-B14F-4D97-AF65-F5344CB8AC3E}">
        <p14:creationId xmlns:p14="http://schemas.microsoft.com/office/powerpoint/2010/main" val="192638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f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2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202658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KOFFIE</a:t>
            </a:r>
          </a:p>
          <a:p>
            <a:pPr algn="ctr"/>
            <a:endParaRPr lang="nl-NL" sz="6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4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2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202658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LUNCH</a:t>
            </a:r>
          </a:p>
          <a:p>
            <a:pPr algn="ctr"/>
            <a:endParaRPr lang="nl-NL" sz="6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4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ne Mede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2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7"/>
            <a:ext cx="795855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500" b="1" dirty="0">
                <a:solidFill>
                  <a:srgbClr val="51C6DD"/>
                </a:solidFill>
                <a:latin typeface="AvenirNext LT Pro Bold"/>
              </a:rPr>
              <a:t>ALGEMENE</a:t>
            </a:r>
            <a:r>
              <a:rPr lang="nl-NL" sz="4500" b="1" baseline="0" dirty="0">
                <a:solidFill>
                  <a:srgbClr val="51C6DD"/>
                </a:solidFill>
                <a:latin typeface="AvenirNext LT Pro Bold"/>
              </a:rPr>
              <a:t> MEDEDELINGEN</a:t>
            </a:r>
            <a:endParaRPr lang="nl-NL" sz="45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4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OC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2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11"/>
            <a:ext cx="795855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500" b="1" baseline="0" dirty="0">
                <a:solidFill>
                  <a:srgbClr val="51C6DD"/>
                </a:solidFill>
                <a:latin typeface="AvenirNext LT Pro Bold"/>
              </a:rPr>
              <a:t>MEDEDELINGEN</a:t>
            </a:r>
          </a:p>
          <a:p>
            <a:pPr marL="0" marR="0" lvl="0" indent="0" algn="ctr" defTabSz="685800" rtl="0" eaLnBrk="1" fontAlgn="auto" latinLnBrk="0" hangingPunct="1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500" b="1" baseline="0" dirty="0">
                <a:solidFill>
                  <a:srgbClr val="51C6DD"/>
                </a:solidFill>
                <a:latin typeface="AvenirNext LT Pro Bold"/>
              </a:rPr>
              <a:t>VANUIT OCW</a:t>
            </a:r>
            <a:endParaRPr lang="nl-NL" sz="45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4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ugkopp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2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7"/>
            <a:ext cx="795855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500" b="1" baseline="0" dirty="0">
                <a:solidFill>
                  <a:srgbClr val="51C6DD"/>
                </a:solidFill>
                <a:latin typeface="AvenirNext LT Pro Bold"/>
              </a:rPr>
              <a:t>TERUGKOPPELING VORIG OVERLEG</a:t>
            </a:r>
            <a:endParaRPr lang="nl-NL" sz="45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4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0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BEA2-BD22-4167-9B74-BA10B64C1997}" type="datetimeFigureOut">
              <a:rPr lang="en-US"/>
              <a:pPr>
                <a:defRPr/>
              </a:pPr>
              <a:t>3/14/2024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A213-6176-4435-A0D5-FE45087DBB7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4296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77812" y="404664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AGENDA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727753" y="1001410"/>
            <a:ext cx="7876409" cy="55239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lang="nl-NL" sz="1600" b="1" i="0" u="none" strike="noStrike" baseline="0" smtClean="0">
                <a:latin typeface="AvenirNext LT Pro Bold"/>
              </a:defRPr>
            </a:lvl1pPr>
            <a:lvl2pPr marL="461963" indent="-285750">
              <a:lnSpc>
                <a:spcPts val="12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sz="1600" i="0" baseline="0">
                <a:latin typeface="AvenirNext LT Pro Bold"/>
              </a:defRPr>
            </a:lvl2pPr>
          </a:lstStyle>
          <a:p>
            <a:pPr lvl="0"/>
            <a:r>
              <a:rPr lang="nl-NL" dirty="0"/>
              <a:t>Opening en vaststellen agenda</a:t>
            </a:r>
          </a:p>
          <a:p>
            <a:pPr lvl="0"/>
            <a:r>
              <a:rPr lang="nl-NL" dirty="0"/>
              <a:t>Actuele zaken</a:t>
            </a:r>
          </a:p>
          <a:p>
            <a:pPr lvl="1"/>
            <a:r>
              <a:rPr lang="nl-NL" dirty="0"/>
              <a:t>Terugkoppeling </a:t>
            </a:r>
          </a:p>
          <a:p>
            <a:pPr lvl="0"/>
            <a:r>
              <a:rPr lang="nl-NL" dirty="0"/>
              <a:t>Mededelingen Studielink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1"/>
            <a:r>
              <a:rPr lang="nl-NL" dirty="0"/>
              <a:t>Update 3</a:t>
            </a:r>
          </a:p>
          <a:p>
            <a:pPr lvl="0"/>
            <a:r>
              <a:rPr lang="nl-NL" dirty="0"/>
              <a:t>Mededelingen DUO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0"/>
            <a:r>
              <a:rPr lang="nl-NL" dirty="0"/>
              <a:t>Stand van zaken</a:t>
            </a:r>
          </a:p>
          <a:p>
            <a:pPr lvl="0"/>
            <a:r>
              <a:rPr lang="nl-NL" dirty="0"/>
              <a:t>Wetsvoorstel</a:t>
            </a:r>
          </a:p>
          <a:p>
            <a:pPr lvl="0"/>
            <a:r>
              <a:rPr lang="nl-NL" dirty="0"/>
              <a:t>Collegegeldhalvering</a:t>
            </a:r>
          </a:p>
          <a:p>
            <a:pPr lvl="0"/>
            <a:r>
              <a:rPr lang="nl-NL" dirty="0"/>
              <a:t>Werkgroep agenda’s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722761" y="6237312"/>
            <a:ext cx="36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dirty="0">
                <a:solidFill>
                  <a:srgbClr val="82CD3C"/>
                </a:solidFill>
                <a:latin typeface="AvenirNext LT Pro Bold"/>
              </a:rPr>
              <a:t>LUNCH</a:t>
            </a:r>
            <a:r>
              <a:rPr lang="nl-NL" sz="1800" b="0" baseline="0" dirty="0">
                <a:solidFill>
                  <a:srgbClr val="82CD3C"/>
                </a:solidFill>
                <a:latin typeface="AvenirNext LT Pro Bold"/>
              </a:rPr>
              <a:t> // PARALLESESSIES</a:t>
            </a:r>
            <a:endParaRPr lang="nl-NL" sz="1800" b="0" dirty="0">
              <a:solidFill>
                <a:srgbClr val="82CD3C"/>
              </a:solidFill>
              <a:latin typeface="AvenirNext LT Pro Bold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0" y="6231513"/>
            <a:ext cx="366020" cy="3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9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3563890" y="42930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spc="300" dirty="0">
                <a:solidFill>
                  <a:srgbClr val="7F7F7F"/>
                </a:solidFill>
                <a:latin typeface="AvenirNext LT Pro Bold"/>
              </a:rPr>
              <a:t>PLENAIR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3167844" y="4941168"/>
            <a:ext cx="280831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43183" y="5116396"/>
            <a:ext cx="9241443" cy="450542"/>
          </a:xfrm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DAG MAAND JAAR</a:t>
            </a:r>
          </a:p>
        </p:txBody>
      </p:sp>
    </p:spTree>
    <p:extLst>
      <p:ext uri="{BB962C8B-B14F-4D97-AF65-F5344CB8AC3E}">
        <p14:creationId xmlns:p14="http://schemas.microsoft.com/office/powerpoint/2010/main" val="118484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spc="300" dirty="0">
                <a:solidFill>
                  <a:srgbClr val="7F7F7F"/>
                </a:solidFill>
                <a:latin typeface="AvenirNext LT Pro Bold"/>
              </a:rPr>
              <a:t>WERKGROEP TECHNIEK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59" y="5157789"/>
            <a:ext cx="9252235" cy="43145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4254494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e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spc="300" dirty="0">
                <a:solidFill>
                  <a:srgbClr val="7F7F7F"/>
                </a:solidFill>
                <a:latin typeface="AvenirNext LT Pro Bold"/>
              </a:rPr>
              <a:t>WERKGROEP BELEID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-54259" y="5157789"/>
            <a:ext cx="9252235" cy="4314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194508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ction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30317"/>
            <a:ext cx="9252520" cy="6918634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42930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spc="300" dirty="0">
                <a:solidFill>
                  <a:srgbClr val="7F7F7F"/>
                </a:solidFill>
                <a:latin typeface="AvenirNext LT Pro Bold"/>
              </a:rPr>
              <a:t>WERKGROEP FUNCTIONEEL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1727686" y="4941168"/>
            <a:ext cx="568863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2" y="5157192"/>
            <a:ext cx="8640961" cy="432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pPr algn="ctr"/>
            <a:r>
              <a:rPr lang="nl-NL" sz="2000" b="1" dirty="0">
                <a:solidFill>
                  <a:srgbClr val="98CC33"/>
                </a:solidFill>
                <a:latin typeface="AvenirNext LT Pro Bold"/>
              </a:rPr>
              <a:t>Volgende</a:t>
            </a:r>
            <a:r>
              <a:rPr lang="nl-NL" sz="2000" b="1" baseline="0" dirty="0">
                <a:solidFill>
                  <a:srgbClr val="98CC33"/>
                </a:solidFill>
                <a:latin typeface="AvenirNext LT Pro Bold"/>
              </a:rPr>
              <a:t> bijeenkomst: 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d</a:t>
            </a:r>
            <a:r>
              <a:rPr lang="nl-NL" sz="2000" dirty="0">
                <a:solidFill>
                  <a:srgbClr val="98CC33"/>
                </a:solidFill>
                <a:latin typeface="AvenirNext LT Pro Bold"/>
              </a:rPr>
              <a:t>ag</a:t>
            </a:r>
            <a:r>
              <a:rPr lang="nl-NL" sz="2000" baseline="0" dirty="0">
                <a:solidFill>
                  <a:srgbClr val="98CC33"/>
                </a:solidFill>
                <a:latin typeface="AvenirNext LT Pro Bold"/>
              </a:rPr>
              <a:t> maand jaar</a:t>
            </a:r>
            <a:endParaRPr lang="nl-NL" sz="2000" dirty="0">
              <a:solidFill>
                <a:srgbClr val="98CC33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71147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77812" y="404664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AGENDA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727753" y="1001410"/>
            <a:ext cx="7876409" cy="5523934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buFont typeface="Arial" panose="020B0604020202020204" pitchFamily="34" charset="0"/>
              <a:buNone/>
              <a:defRPr lang="nl-NL" sz="1600" b="1" i="0" u="none" strike="noStrike" baseline="0" smtClean="0">
                <a:latin typeface="AvenirNext LT Pro Bold"/>
              </a:defRPr>
            </a:lvl1pPr>
            <a:lvl2pPr marL="461963" indent="-285750">
              <a:lnSpc>
                <a:spcPts val="12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sz="1600" i="0" baseline="0">
                <a:latin typeface="AvenirNext LT Pro Bold"/>
              </a:defRPr>
            </a:lvl2pPr>
          </a:lstStyle>
          <a:p>
            <a:pPr lvl="0"/>
            <a:r>
              <a:rPr lang="nl-NL" dirty="0"/>
              <a:t>Opening en vaststellen agenda</a:t>
            </a:r>
          </a:p>
          <a:p>
            <a:pPr lvl="0"/>
            <a:r>
              <a:rPr lang="nl-NL" dirty="0"/>
              <a:t>Actuele zaken</a:t>
            </a:r>
          </a:p>
          <a:p>
            <a:pPr lvl="1"/>
            <a:r>
              <a:rPr lang="nl-NL" dirty="0"/>
              <a:t>Terugkoppeling </a:t>
            </a:r>
          </a:p>
          <a:p>
            <a:pPr lvl="0"/>
            <a:r>
              <a:rPr lang="nl-NL" dirty="0"/>
              <a:t>Mededelingen Studielink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1"/>
            <a:r>
              <a:rPr lang="nl-NL" dirty="0"/>
              <a:t>Update 3</a:t>
            </a:r>
          </a:p>
          <a:p>
            <a:pPr lvl="0"/>
            <a:r>
              <a:rPr lang="nl-NL" dirty="0"/>
              <a:t>Mededelingen DUO</a:t>
            </a:r>
          </a:p>
          <a:p>
            <a:pPr lvl="1"/>
            <a:r>
              <a:rPr lang="nl-NL" dirty="0"/>
              <a:t>Update 1</a:t>
            </a:r>
          </a:p>
          <a:p>
            <a:pPr lvl="1"/>
            <a:r>
              <a:rPr lang="nl-NL" dirty="0"/>
              <a:t>Update 2</a:t>
            </a:r>
          </a:p>
          <a:p>
            <a:pPr lvl="0"/>
            <a:r>
              <a:rPr lang="nl-NL" dirty="0"/>
              <a:t>Stand van zaken</a:t>
            </a:r>
          </a:p>
          <a:p>
            <a:pPr lvl="0"/>
            <a:r>
              <a:rPr lang="nl-NL" dirty="0"/>
              <a:t>Wetsvoorstel</a:t>
            </a:r>
          </a:p>
          <a:p>
            <a:pPr lvl="0"/>
            <a:r>
              <a:rPr lang="nl-NL" dirty="0"/>
              <a:t>Collegegeldhalvering</a:t>
            </a:r>
          </a:p>
          <a:p>
            <a:pPr lvl="0"/>
            <a:r>
              <a:rPr lang="nl-NL" dirty="0"/>
              <a:t>Werkgroep agenda’s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722761" y="6237312"/>
            <a:ext cx="36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82CD3C"/>
                </a:solidFill>
                <a:latin typeface="AvenirNext LT Pro Bold"/>
              </a:rPr>
              <a:t>LUNCH // PARALLESESSIES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0" y="6231513"/>
            <a:ext cx="366020" cy="3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4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fbeeldingsresultaat voor new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2" y="905034"/>
            <a:ext cx="256946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592724" y="3288675"/>
            <a:ext cx="79585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400" b="1" dirty="0">
                <a:solidFill>
                  <a:srgbClr val="51C6DD"/>
                </a:solidFill>
                <a:latin typeface="AvenirNext LT Pro Bold"/>
              </a:rPr>
              <a:t>Sluiten er vandaag nieuwe </a:t>
            </a:r>
          </a:p>
          <a:p>
            <a:pPr algn="ctr"/>
            <a:r>
              <a:rPr lang="nl-NL" sz="3400" b="1" dirty="0">
                <a:solidFill>
                  <a:srgbClr val="51C6DD"/>
                </a:solidFill>
                <a:latin typeface="AvenirNext LT Pro Bold"/>
              </a:rPr>
              <a:t>mensen aan bij het Ketenoverleg?</a:t>
            </a:r>
          </a:p>
          <a:p>
            <a:pPr algn="ctr"/>
            <a:endParaRPr lang="nl-NL" sz="3400" b="1" dirty="0">
              <a:solidFill>
                <a:srgbClr val="51C6DD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11926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4" y="3284984"/>
            <a:ext cx="7958553" cy="14401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60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09065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kort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4" y="3645024"/>
            <a:ext cx="7958553" cy="10801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8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4" y="4673931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4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12521" y="2945739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60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1946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lang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4" y="4673931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4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2" y="3223369"/>
            <a:ext cx="7200800" cy="98732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 baseline="0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sz="2800" i="1" dirty="0"/>
              <a:t>Subtitel regel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800" i="1" dirty="0"/>
              <a:t>Subtitel regel 2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1" y="2359280"/>
            <a:ext cx="8640960" cy="699291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51C6DD"/>
                </a:solidFill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92736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fbeeldingsresultaat voor new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2" y="905034"/>
            <a:ext cx="256946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592724" y="3288675"/>
            <a:ext cx="79585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3400" b="1" dirty="0">
                <a:solidFill>
                  <a:srgbClr val="51C6DD"/>
                </a:solidFill>
                <a:latin typeface="AvenirNext LT Pro Bold"/>
              </a:rPr>
              <a:t>Sluiten er vandaag nieuwe </a:t>
            </a:r>
          </a:p>
          <a:p>
            <a:pPr lvl="0" algn="ctr"/>
            <a:r>
              <a:rPr lang="nl-NL" sz="3400" b="1" dirty="0">
                <a:solidFill>
                  <a:srgbClr val="51C6DD"/>
                </a:solidFill>
                <a:latin typeface="AvenirNext LT Pro Bold"/>
              </a:rPr>
              <a:t>mensen aan bij het Ketenoverleg?</a:t>
            </a:r>
          </a:p>
          <a:p>
            <a:pPr algn="ctr"/>
            <a:endParaRPr lang="nl-NL" sz="3400" b="1" dirty="0">
              <a:solidFill>
                <a:srgbClr val="51C6DD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872145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1" y="944881"/>
            <a:ext cx="7704856" cy="5105504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rgbClr val="98CC33"/>
              </a:buClr>
              <a:buFont typeface="Arial" panose="020B0604020202020204" pitchFamily="34" charset="0"/>
              <a:buChar char="•"/>
              <a:defRPr sz="1800" b="0" baseline="0">
                <a:solidFill>
                  <a:schemeClr val="tx1">
                    <a:lumMod val="75000"/>
                  </a:schemeClr>
                </a:solidFill>
                <a:latin typeface="AvenirNext LT Pro Bold"/>
              </a:defRPr>
            </a:lvl1pPr>
            <a:lvl2pPr marL="446088" indent="-265113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712788" indent="-266700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 marL="989013" indent="-276225" algn="l">
              <a:lnSpc>
                <a:spcPct val="100000"/>
              </a:lnSpc>
              <a:spcBef>
                <a:spcPts val="0"/>
              </a:spcBef>
              <a:buClr>
                <a:srgbClr val="33CCFF"/>
              </a:buClr>
              <a:buFont typeface="Wingdings" panose="05000000000000000000" pitchFamily="2" charset="2"/>
              <a:buChar char="Ø"/>
              <a:defRPr sz="1400" baseline="0">
                <a:solidFill>
                  <a:schemeClr val="tx1">
                    <a:lumMod val="75000"/>
                  </a:schemeClr>
                </a:solidFill>
              </a:defRPr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Het volgende is te vertellen</a:t>
            </a:r>
          </a:p>
          <a:p>
            <a:r>
              <a:rPr lang="nl-NL" dirty="0"/>
              <a:t>Maar ook dit is belangrijk</a:t>
            </a:r>
          </a:p>
          <a:p>
            <a:r>
              <a:rPr lang="nl-NL" dirty="0"/>
              <a:t>Om niet te vergeten: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65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nderwer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2" y="1318308"/>
            <a:ext cx="7663574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6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6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4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18308"/>
            <a:ext cx="7704856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20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8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513704" y="1052737"/>
            <a:ext cx="8124825" cy="540067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022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3429004"/>
            <a:ext cx="79585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rgbClr val="51C6DD"/>
                </a:solidFill>
                <a:latin typeface="AvenirNext LT Pro Bold"/>
              </a:rPr>
              <a:t>MEDEDELINGEN </a:t>
            </a:r>
            <a:r>
              <a:rPr lang="nl-NL" sz="5800" b="1" dirty="0">
                <a:solidFill>
                  <a:srgbClr val="82CD3C"/>
                </a:solidFill>
                <a:latin typeface="AvenirNext LT Pro Bold"/>
              </a:rPr>
              <a:t>DUO</a:t>
            </a:r>
          </a:p>
        </p:txBody>
      </p:sp>
    </p:spTree>
    <p:extLst>
      <p:ext uri="{BB962C8B-B14F-4D97-AF65-F5344CB8AC3E}">
        <p14:creationId xmlns:p14="http://schemas.microsoft.com/office/powerpoint/2010/main" val="183814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2648975"/>
            <a:ext cx="795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rgbClr val="51C6DD"/>
                </a:solidFill>
                <a:latin typeface="AvenirNext LT Pro Bold"/>
              </a:rPr>
              <a:t>MEDEDELINGEN </a:t>
            </a:r>
            <a:r>
              <a:rPr lang="nl-NL" sz="5800" b="1" dirty="0">
                <a:solidFill>
                  <a:srgbClr val="82CD3C"/>
                </a:solidFill>
                <a:latin typeface="AvenirNext LT Pro Bold"/>
              </a:rPr>
              <a:t>STUDIELINK</a:t>
            </a:r>
          </a:p>
        </p:txBody>
      </p:sp>
    </p:spTree>
    <p:extLst>
      <p:ext uri="{BB962C8B-B14F-4D97-AF65-F5344CB8AC3E}">
        <p14:creationId xmlns:p14="http://schemas.microsoft.com/office/powerpoint/2010/main" val="151882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edelingen SL (titelbl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 userDrawn="1"/>
        </p:nvSpPr>
        <p:spPr>
          <a:xfrm>
            <a:off x="592724" y="2648977"/>
            <a:ext cx="79585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rgbClr val="51C6DD"/>
                </a:solidFill>
                <a:latin typeface="AvenirNext LT Pro Bold"/>
              </a:rPr>
              <a:t>WERKGROEP AGENDA’S</a:t>
            </a:r>
            <a:endParaRPr lang="nl-NL" sz="5800" b="1" dirty="0">
              <a:solidFill>
                <a:srgbClr val="82CD3C"/>
              </a:solidFill>
              <a:latin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2065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5" y="1321967"/>
            <a:ext cx="7663574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DUO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7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D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8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DUO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0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25" y="1321967"/>
            <a:ext cx="7663574" cy="4968577"/>
          </a:xfrm>
        </p:spPr>
        <p:txBody>
          <a:bodyPr/>
          <a:lstStyle>
            <a:lvl1pPr marL="342900" indent="-342900">
              <a:buClr>
                <a:srgbClr val="82CD3C"/>
              </a:buClr>
              <a:buFont typeface="Arial" panose="020B0604020202020204" pitchFamily="34" charset="0"/>
              <a:buChar char="•"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4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Toelichting</a:t>
            </a:r>
          </a:p>
          <a:p>
            <a:pPr lvl="0"/>
            <a:r>
              <a:rPr lang="nl-NL" dirty="0"/>
              <a:t>Toelichting </a:t>
            </a:r>
          </a:p>
          <a:p>
            <a:pPr lvl="0"/>
            <a:r>
              <a:rPr lang="nl-NL" dirty="0"/>
              <a:t>Toelichting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STUDIELINK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4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7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4" y="3284984"/>
            <a:ext cx="7958553" cy="14401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60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42794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Studie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1" y="1340270"/>
            <a:ext cx="7704856" cy="49685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baseline="0">
                <a:latin typeface="AvenirNext LT Pro Bold"/>
              </a:defRPr>
            </a:lvl1pPr>
            <a:lvl2pPr marL="461963" indent="-285750">
              <a:buClr>
                <a:srgbClr val="82CD3C"/>
              </a:buClr>
              <a:buFont typeface="Arial" panose="020B0604020202020204" pitchFamily="34" charset="0"/>
              <a:buChar char="•"/>
              <a:defRPr sz="1800">
                <a:latin typeface="AvenirNext LT Pro Bold"/>
              </a:defRPr>
            </a:lvl2pPr>
            <a:lvl3pPr marL="706438" indent="-342900">
              <a:buClr>
                <a:srgbClr val="82CD3C"/>
              </a:buClr>
              <a:buFontTx/>
              <a:buChar char="−"/>
              <a:defRPr sz="1800" baseline="0">
                <a:latin typeface="AvenirNext LT Pro Bold"/>
              </a:defRPr>
            </a:lvl3pPr>
          </a:lstStyle>
          <a:p>
            <a:pPr lvl="0"/>
            <a:r>
              <a:rPr lang="nl-NL" dirty="0"/>
              <a:t>Onderwerp 1</a:t>
            </a:r>
          </a:p>
          <a:p>
            <a:pPr lvl="1"/>
            <a:r>
              <a:rPr lang="nl-NL" dirty="0"/>
              <a:t>Uitleg</a:t>
            </a:r>
          </a:p>
          <a:p>
            <a:pPr lvl="1"/>
            <a:endParaRPr lang="nl-NL" dirty="0"/>
          </a:p>
          <a:p>
            <a:pPr lvl="0"/>
            <a:r>
              <a:rPr lang="nl-NL" dirty="0" err="1"/>
              <a:t>Onderwep</a:t>
            </a:r>
            <a:r>
              <a:rPr lang="nl-NL" dirty="0"/>
              <a:t> 2</a:t>
            </a:r>
          </a:p>
          <a:p>
            <a:pPr lvl="1"/>
            <a:r>
              <a:rPr lang="nl-NL" dirty="0"/>
              <a:t>Uitleg </a:t>
            </a:r>
          </a:p>
          <a:p>
            <a:pPr lvl="2"/>
            <a:r>
              <a:rPr lang="nl-NL" dirty="0"/>
              <a:t>Verdere uitleg</a:t>
            </a:r>
          </a:p>
          <a:p>
            <a:pPr lvl="2"/>
            <a:endParaRPr lang="nl-NL" dirty="0"/>
          </a:p>
          <a:p>
            <a:pPr lvl="0"/>
            <a:r>
              <a:rPr lang="nl-NL" dirty="0"/>
              <a:t>Onderwerp 3</a:t>
            </a:r>
          </a:p>
          <a:p>
            <a:pPr lvl="1"/>
            <a:r>
              <a:rPr lang="nl-NL" dirty="0"/>
              <a:t>Uitleg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08827" y="309836"/>
            <a:ext cx="66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1C6DD"/>
                </a:solidFill>
                <a:latin typeface="AvenirNext LT Pro Bold"/>
              </a:rPr>
              <a:t>MEDEDELINGEN STUDIELINK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  <p:sp>
        <p:nvSpPr>
          <p:cNvPr id="13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508829" y="923791"/>
            <a:ext cx="8167629" cy="307447"/>
          </a:xfrm>
        </p:spPr>
        <p:txBody>
          <a:bodyPr>
            <a:noAutofit/>
          </a:bodyPr>
          <a:lstStyle>
            <a:lvl1pPr>
              <a:defRPr sz="1800" i="1">
                <a:solidFill>
                  <a:srgbClr val="82CD3C"/>
                </a:solidFill>
                <a:latin typeface="AvenirNext LT Pro Bold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8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7814" y="980729"/>
            <a:ext cx="8157362" cy="5544616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08827" y="387720"/>
            <a:ext cx="6858000" cy="39340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51C6DD"/>
                </a:solidFill>
                <a:effectLst/>
                <a:latin typeface="AvenirNext LT Pro Bold"/>
              </a:defRPr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508830" y="836712"/>
            <a:ext cx="8126347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524328" y="476678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472680" y="368660"/>
            <a:ext cx="8198644" cy="61206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73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971602" y="5589240"/>
            <a:ext cx="7200800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5908" y="3284984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Functioneel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975908" y="4041068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Technisch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975908" y="4797152"/>
            <a:ext cx="4699357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Werkgroep Beleid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156178" y="3284984"/>
            <a:ext cx="2016224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9" y="4041068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156179" y="4797152"/>
            <a:ext cx="2016223" cy="43204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nl-NL" sz="3200" b="0" i="1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Zaal </a:t>
            </a:r>
          </a:p>
        </p:txBody>
      </p:sp>
    </p:spTree>
    <p:extLst>
      <p:ext uri="{BB962C8B-B14F-4D97-AF65-F5344CB8AC3E}">
        <p14:creationId xmlns:p14="http://schemas.microsoft.com/office/powerpoint/2010/main" val="165778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f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2026589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8000" b="1" dirty="0">
                <a:solidFill>
                  <a:srgbClr val="51C6DD"/>
                </a:solidFill>
                <a:latin typeface="AvenirNext LT Pro Bold"/>
              </a:rPr>
              <a:t>KOFFIE</a:t>
            </a:r>
          </a:p>
          <a:p>
            <a:pPr algn="ctr"/>
            <a:endParaRPr lang="nl-NL" sz="8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971602" y="2026589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8000" b="1" dirty="0">
                <a:solidFill>
                  <a:srgbClr val="51C6DD"/>
                </a:solidFill>
                <a:latin typeface="AvenirNext LT Pro Bold"/>
              </a:rPr>
              <a:t>LUNCH</a:t>
            </a:r>
          </a:p>
          <a:p>
            <a:pPr algn="ctr"/>
            <a:endParaRPr lang="nl-NL" sz="8000" b="1" dirty="0">
              <a:solidFill>
                <a:srgbClr val="51C6DD"/>
              </a:solidFill>
              <a:latin typeface="AvenirNext LT Pro Bold"/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5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ne Mede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ALGEMENE MEDEDELINGEN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 OC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MEDEDELINGEN</a:t>
            </a:r>
          </a:p>
          <a:p>
            <a:pPr algn="ctr">
              <a:lnSpc>
                <a:spcPts val="7000"/>
              </a:lnSpc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VANUIT OCW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94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ugkopp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592724" y="342900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4005070"/>
            <a:ext cx="2136003" cy="213600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592724" y="1541304"/>
            <a:ext cx="795855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nl-NL" sz="6000" b="1" dirty="0">
                <a:solidFill>
                  <a:srgbClr val="51C6DD"/>
                </a:solidFill>
                <a:latin typeface="AvenirNext LT Pro Bold"/>
              </a:rPr>
              <a:t>TERUGKOPPELING VORIG OVERLEG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7635070" y="692702"/>
            <a:ext cx="969378" cy="2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9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834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4"/>
            <a:ext cx="6858000" cy="1655763"/>
          </a:xfrm>
        </p:spPr>
        <p:txBody>
          <a:bodyPr/>
          <a:lstStyle>
            <a:lvl1pPr marL="0" indent="0" algn="ctr">
              <a:buNone/>
              <a:defRPr sz="2328"/>
            </a:lvl1pPr>
            <a:lvl2pPr marL="444682" indent="0" algn="ctr">
              <a:buNone/>
              <a:defRPr sz="1935"/>
            </a:lvl2pPr>
            <a:lvl3pPr marL="889364" indent="0" algn="ctr">
              <a:buNone/>
              <a:defRPr sz="1753"/>
            </a:lvl3pPr>
            <a:lvl4pPr marL="1334046" indent="0" algn="ctr">
              <a:buNone/>
              <a:defRPr sz="1542"/>
            </a:lvl4pPr>
            <a:lvl5pPr marL="1778727" indent="0" algn="ctr">
              <a:buNone/>
              <a:defRPr sz="1542"/>
            </a:lvl5pPr>
            <a:lvl6pPr marL="2223409" indent="0" algn="ctr">
              <a:buNone/>
              <a:defRPr sz="1542"/>
            </a:lvl6pPr>
            <a:lvl7pPr marL="2668091" indent="0" algn="ctr">
              <a:buNone/>
              <a:defRPr sz="1542"/>
            </a:lvl7pPr>
            <a:lvl8pPr marL="3112773" indent="0" algn="ctr">
              <a:buNone/>
              <a:defRPr sz="1542"/>
            </a:lvl8pPr>
            <a:lvl9pPr marL="3557455" indent="0" algn="ctr">
              <a:buNone/>
              <a:defRPr sz="1542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0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kort, spre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307" r="42944" b="80111"/>
          <a:stretch/>
        </p:blipFill>
        <p:spPr>
          <a:xfrm>
            <a:off x="3293403" y="1196752"/>
            <a:ext cx="2557194" cy="72008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592724" y="4509120"/>
            <a:ext cx="7958553" cy="0"/>
          </a:xfrm>
          <a:prstGeom prst="line">
            <a:avLst/>
          </a:prstGeom>
          <a:ln w="25400" cap="rnd">
            <a:solidFill>
              <a:srgbClr val="85D7E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2724" y="3645024"/>
            <a:ext cx="7958553" cy="10801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800" b="0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2724" y="4673931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4400" b="0" i="0" u="none" strike="noStrike" spc="0" baseline="0" smtClean="0">
                <a:solidFill>
                  <a:srgbClr val="82CD3C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Sprekers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12521" y="2945739"/>
            <a:ext cx="7958553" cy="6992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nl-NL" sz="6000" b="1" i="0" u="none" strike="noStrike" spc="0" baseline="0" smtClean="0">
                <a:solidFill>
                  <a:srgbClr val="51C6DD"/>
                </a:solidFill>
                <a:latin typeface="AvenirNext LT Pro Bold"/>
              </a:defRPr>
            </a:lvl1pPr>
            <a:lvl2pPr marL="461963" indent="-285750">
              <a:lnSpc>
                <a:spcPts val="1900"/>
              </a:lnSpc>
              <a:buClr>
                <a:srgbClr val="82CD3C"/>
              </a:buClr>
              <a:buFont typeface="Arial" panose="020B0604020202020204" pitchFamily="34" charset="0"/>
              <a:buChar char="•"/>
              <a:defRPr baseline="0"/>
            </a:lvl2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5175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973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5834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328"/>
            </a:lvl1pPr>
            <a:lvl2pPr marL="444682" indent="0">
              <a:buNone/>
              <a:defRPr sz="1935"/>
            </a:lvl2pPr>
            <a:lvl3pPr marL="889364" indent="0">
              <a:buNone/>
              <a:defRPr sz="1753"/>
            </a:lvl3pPr>
            <a:lvl4pPr marL="1334046" indent="0">
              <a:buNone/>
              <a:defRPr sz="1542"/>
            </a:lvl4pPr>
            <a:lvl5pPr marL="1778727" indent="0">
              <a:buNone/>
              <a:defRPr sz="1542"/>
            </a:lvl5pPr>
            <a:lvl6pPr marL="2223409" indent="0">
              <a:buNone/>
              <a:defRPr sz="1542"/>
            </a:lvl6pPr>
            <a:lvl7pPr marL="2668091" indent="0">
              <a:buNone/>
              <a:defRPr sz="1542"/>
            </a:lvl7pPr>
            <a:lvl8pPr marL="3112773" indent="0">
              <a:buNone/>
              <a:defRPr sz="1542"/>
            </a:lvl8pPr>
            <a:lvl9pPr marL="3557455" indent="0">
              <a:buNone/>
              <a:defRPr sz="1542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37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8552" y="3511556"/>
            <a:ext cx="1735138" cy="260985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6094" y="3511556"/>
            <a:ext cx="1736725" cy="260985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37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2328" b="1"/>
            </a:lvl1pPr>
            <a:lvl2pPr marL="444682" indent="0">
              <a:buNone/>
              <a:defRPr sz="1935" b="1"/>
            </a:lvl2pPr>
            <a:lvl3pPr marL="889364" indent="0">
              <a:buNone/>
              <a:defRPr sz="1753" b="1"/>
            </a:lvl3pPr>
            <a:lvl4pPr marL="1334046" indent="0">
              <a:buNone/>
              <a:defRPr sz="1542" b="1"/>
            </a:lvl4pPr>
            <a:lvl5pPr marL="1778727" indent="0">
              <a:buNone/>
              <a:defRPr sz="1542" b="1"/>
            </a:lvl5pPr>
            <a:lvl6pPr marL="2223409" indent="0">
              <a:buNone/>
              <a:defRPr sz="1542" b="1"/>
            </a:lvl6pPr>
            <a:lvl7pPr marL="2668091" indent="0">
              <a:buNone/>
              <a:defRPr sz="1542" b="1"/>
            </a:lvl7pPr>
            <a:lvl8pPr marL="3112773" indent="0">
              <a:buNone/>
              <a:defRPr sz="1542" b="1"/>
            </a:lvl8pPr>
            <a:lvl9pPr marL="3557455" indent="0">
              <a:buNone/>
              <a:defRPr sz="1542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28" b="1"/>
            </a:lvl1pPr>
            <a:lvl2pPr marL="444682" indent="0">
              <a:buNone/>
              <a:defRPr sz="1935" b="1"/>
            </a:lvl2pPr>
            <a:lvl3pPr marL="889364" indent="0">
              <a:buNone/>
              <a:defRPr sz="1753" b="1"/>
            </a:lvl3pPr>
            <a:lvl4pPr marL="1334046" indent="0">
              <a:buNone/>
              <a:defRPr sz="1542" b="1"/>
            </a:lvl4pPr>
            <a:lvl5pPr marL="1778727" indent="0">
              <a:buNone/>
              <a:defRPr sz="1542" b="1"/>
            </a:lvl5pPr>
            <a:lvl6pPr marL="2223409" indent="0">
              <a:buNone/>
              <a:defRPr sz="1542" b="1"/>
            </a:lvl6pPr>
            <a:lvl7pPr marL="2668091" indent="0">
              <a:buNone/>
              <a:defRPr sz="1542" b="1"/>
            </a:lvl7pPr>
            <a:lvl8pPr marL="3112773" indent="0">
              <a:buNone/>
              <a:defRPr sz="1542" b="1"/>
            </a:lvl8pPr>
            <a:lvl9pPr marL="3557455" indent="0">
              <a:buNone/>
              <a:defRPr sz="1542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470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57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354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114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2"/>
            <a:ext cx="4629150" cy="4873625"/>
          </a:xfrm>
        </p:spPr>
        <p:txBody>
          <a:bodyPr/>
          <a:lstStyle>
            <a:lvl1pPr>
              <a:defRPr sz="3114"/>
            </a:lvl1pPr>
            <a:lvl2pPr>
              <a:defRPr sz="2721"/>
            </a:lvl2pPr>
            <a:lvl3pPr>
              <a:defRPr sz="2328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1"/>
            <a:ext cx="2949575" cy="3811588"/>
          </a:xfrm>
        </p:spPr>
        <p:txBody>
          <a:bodyPr/>
          <a:lstStyle>
            <a:lvl1pPr marL="0" indent="0">
              <a:buNone/>
              <a:defRPr sz="1542"/>
            </a:lvl1pPr>
            <a:lvl2pPr marL="444682" indent="0">
              <a:buNone/>
              <a:defRPr sz="1360"/>
            </a:lvl2pPr>
            <a:lvl3pPr marL="889364" indent="0">
              <a:buNone/>
              <a:defRPr sz="1179"/>
            </a:lvl3pPr>
            <a:lvl4pPr marL="1334046" indent="0">
              <a:buNone/>
              <a:defRPr sz="967"/>
            </a:lvl4pPr>
            <a:lvl5pPr marL="1778727" indent="0">
              <a:buNone/>
              <a:defRPr sz="967"/>
            </a:lvl5pPr>
            <a:lvl6pPr marL="2223409" indent="0">
              <a:buNone/>
              <a:defRPr sz="967"/>
            </a:lvl6pPr>
            <a:lvl7pPr marL="2668091" indent="0">
              <a:buNone/>
              <a:defRPr sz="967"/>
            </a:lvl7pPr>
            <a:lvl8pPr marL="3112773" indent="0">
              <a:buNone/>
              <a:defRPr sz="967"/>
            </a:lvl8pPr>
            <a:lvl9pPr marL="3557455" indent="0">
              <a:buNone/>
              <a:defRPr sz="96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57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114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2"/>
            <a:ext cx="4629150" cy="4873625"/>
          </a:xfrm>
        </p:spPr>
        <p:txBody>
          <a:bodyPr/>
          <a:lstStyle>
            <a:lvl1pPr marL="0" indent="0">
              <a:buNone/>
              <a:defRPr sz="3114"/>
            </a:lvl1pPr>
            <a:lvl2pPr marL="444682" indent="0">
              <a:buNone/>
              <a:defRPr sz="2721"/>
            </a:lvl2pPr>
            <a:lvl3pPr marL="889364" indent="0">
              <a:buNone/>
              <a:defRPr sz="2328"/>
            </a:lvl3pPr>
            <a:lvl4pPr marL="1334046" indent="0">
              <a:buNone/>
              <a:defRPr sz="1935"/>
            </a:lvl4pPr>
            <a:lvl5pPr marL="1778727" indent="0">
              <a:buNone/>
              <a:defRPr sz="1935"/>
            </a:lvl5pPr>
            <a:lvl6pPr marL="2223409" indent="0">
              <a:buNone/>
              <a:defRPr sz="1935"/>
            </a:lvl6pPr>
            <a:lvl7pPr marL="2668091" indent="0">
              <a:buNone/>
              <a:defRPr sz="1935"/>
            </a:lvl7pPr>
            <a:lvl8pPr marL="3112773" indent="0">
              <a:buNone/>
              <a:defRPr sz="1935"/>
            </a:lvl8pPr>
            <a:lvl9pPr marL="3557455" indent="0">
              <a:buNone/>
              <a:defRPr sz="1935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1"/>
            <a:ext cx="2949575" cy="3811588"/>
          </a:xfrm>
        </p:spPr>
        <p:txBody>
          <a:bodyPr/>
          <a:lstStyle>
            <a:lvl1pPr marL="0" indent="0">
              <a:buNone/>
              <a:defRPr sz="1542"/>
            </a:lvl1pPr>
            <a:lvl2pPr marL="444682" indent="0">
              <a:buNone/>
              <a:defRPr sz="1360"/>
            </a:lvl2pPr>
            <a:lvl3pPr marL="889364" indent="0">
              <a:buNone/>
              <a:defRPr sz="1179"/>
            </a:lvl3pPr>
            <a:lvl4pPr marL="1334046" indent="0">
              <a:buNone/>
              <a:defRPr sz="967"/>
            </a:lvl4pPr>
            <a:lvl5pPr marL="1778727" indent="0">
              <a:buNone/>
              <a:defRPr sz="967"/>
            </a:lvl5pPr>
            <a:lvl6pPr marL="2223409" indent="0">
              <a:buNone/>
              <a:defRPr sz="967"/>
            </a:lvl6pPr>
            <a:lvl7pPr marL="2668091" indent="0">
              <a:buNone/>
              <a:defRPr sz="967"/>
            </a:lvl7pPr>
            <a:lvl8pPr marL="3112773" indent="0">
              <a:buNone/>
              <a:defRPr sz="967"/>
            </a:lvl8pPr>
            <a:lvl9pPr marL="3557455" indent="0">
              <a:buNone/>
              <a:defRPr sz="967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330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450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7943" y="2474921"/>
            <a:ext cx="904875" cy="36464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8550" y="2474921"/>
            <a:ext cx="2566988" cy="36464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theme" Target="../theme/theme6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image" Target="../media/image16.png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9" Type="http://schemas.openxmlformats.org/officeDocument/2006/relationships/theme" Target="../theme/theme7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34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slideLayout" Target="../slideLayouts/slideLayout172.xml"/><Relationship Id="rId38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slideLayout" Target="../slideLayouts/slideLayout171.xml"/><Relationship Id="rId37" Type="http://schemas.openxmlformats.org/officeDocument/2006/relationships/slideLayout" Target="../slideLayouts/slideLayout176.xml"/><Relationship Id="rId40" Type="http://schemas.openxmlformats.org/officeDocument/2006/relationships/image" Target="../media/image16.pn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36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169.xml"/><Relationship Id="rId35" Type="http://schemas.openxmlformats.org/officeDocument/2006/relationships/slideLayout" Target="../slideLayouts/slideLayout1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26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29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28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Relationship Id="rId27" Type="http://schemas.openxmlformats.org/officeDocument/2006/relationships/slideLayout" Target="../slideLayouts/slideLayout204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  <a:p>
            <a:pPr lvl="0"/>
            <a:r>
              <a:rPr lang="nl-NL" dirty="0"/>
              <a:t>blabla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63C4-9F14-48A0-A544-94BF951406E1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4993-6E08-4458-ACB0-7A3B2DD12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34" r:id="rId8"/>
    <p:sldLayoutId id="2147483744" r:id="rId9"/>
    <p:sldLayoutId id="2147483745" r:id="rId10"/>
    <p:sldLayoutId id="2147483689" r:id="rId11"/>
    <p:sldLayoutId id="2147483728" r:id="rId12"/>
    <p:sldLayoutId id="2147483746" r:id="rId13"/>
    <p:sldLayoutId id="2147483755" r:id="rId14"/>
    <p:sldLayoutId id="2147483751" r:id="rId15"/>
    <p:sldLayoutId id="2147483752" r:id="rId16"/>
    <p:sldLayoutId id="2147483753" r:id="rId17"/>
    <p:sldLayoutId id="2147483727" r:id="rId18"/>
    <p:sldLayoutId id="2147483726" r:id="rId19"/>
    <p:sldLayoutId id="2147483749" r:id="rId20"/>
    <p:sldLayoutId id="2147483750" r:id="rId21"/>
    <p:sldLayoutId id="2147483731" r:id="rId22"/>
    <p:sldLayoutId id="2147483732" r:id="rId23"/>
    <p:sldLayoutId id="2147483747" r:id="rId24"/>
    <p:sldLayoutId id="2147483735" r:id="rId25"/>
    <p:sldLayoutId id="2147483736" r:id="rId26"/>
    <p:sldLayoutId id="2147483737" r:id="rId27"/>
    <p:sldLayoutId id="2147483738" r:id="rId28"/>
    <p:sldLayoutId id="214748375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3CCFF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62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363538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  <a:p>
            <a:pPr lvl="0"/>
            <a:r>
              <a:rPr lang="nl-NL" dirty="0"/>
              <a:t>blabla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63C4-9F14-48A0-A544-94BF951406E1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4993-6E08-4458-ACB0-7A3B2DD12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6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33CCFF"/>
        </a:buClr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" indent="-207169" algn="l" defTabSz="685800" rtl="0" eaLnBrk="1" latinLnBrk="0" hangingPunct="1">
        <a:lnSpc>
          <a:spcPct val="90000"/>
        </a:lnSpc>
        <a:spcBef>
          <a:spcPts val="375"/>
        </a:spcBef>
        <a:buClr>
          <a:srgbClr val="33CCF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36972" indent="-264319" algn="l" defTabSz="685800" rtl="0" eaLnBrk="1" latinLnBrk="0" hangingPunct="1">
        <a:lnSpc>
          <a:spcPct val="90000"/>
        </a:lnSpc>
        <a:spcBef>
          <a:spcPts val="375"/>
        </a:spcBef>
        <a:buClr>
          <a:srgbClr val="33CCFF"/>
        </a:buClr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69131" indent="-264319" algn="l" defTabSz="685800" rtl="0" eaLnBrk="1" latinLnBrk="0" hangingPunct="1">
        <a:lnSpc>
          <a:spcPct val="90000"/>
        </a:lnSpc>
        <a:spcBef>
          <a:spcPts val="375"/>
        </a:spcBef>
        <a:buClr>
          <a:srgbClr val="33CCFF"/>
        </a:buClr>
        <a:buFont typeface="Wingdings" panose="05000000000000000000" pitchFamily="2" charset="2"/>
        <a:buChar char="Ø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72654" algn="l" defTabSz="685800" rtl="0" eaLnBrk="1" latinLnBrk="0" hangingPunct="1">
        <a:lnSpc>
          <a:spcPct val="90000"/>
        </a:lnSpc>
        <a:spcBef>
          <a:spcPts val="375"/>
        </a:spcBef>
        <a:buClr>
          <a:srgbClr val="33CCFF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  <a:p>
            <a:pPr lvl="0"/>
            <a:r>
              <a:rPr lang="nl-NL" dirty="0"/>
              <a:t>blabla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63C4-9F14-48A0-A544-94BF951406E1}" type="datetimeFigureOut">
              <a:rPr lang="nl-NL" smtClean="0">
                <a:solidFill>
                  <a:srgbClr val="7F7F7F">
                    <a:tint val="75000"/>
                  </a:srgbClr>
                </a:solidFill>
              </a:rPr>
              <a:pPr/>
              <a:t>14-3-2024</a:t>
            </a:fld>
            <a:endParaRPr lang="nl-NL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4993-6E08-4458-ACB0-7A3B2DD12089}" type="slidenum">
              <a:rPr lang="nl-NL" smtClean="0">
                <a:solidFill>
                  <a:srgbClr val="7F7F7F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5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3CCFF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62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363538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pFoto" descr="Afb 1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9"/>
            <a:ext cx="4572000" cy="6861175"/>
          </a:xfrm>
          <a:prstGeom prst="rect">
            <a:avLst/>
          </a:prstGeom>
          <a:solidFill>
            <a:srgbClr val="007BC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50" tIns="44475" rIns="88950" bIns="44475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893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53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124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94" y="6380172"/>
            <a:ext cx="3603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199" tIns="147100" rIns="294199" bIns="14710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defTabSz="889364"/>
            <a:endParaRPr lang="nl-NL" sz="1753">
              <a:solidFill>
                <a:srgbClr val="FFFFFF"/>
              </a:solidFill>
            </a:endParaRPr>
          </a:p>
        </p:txBody>
      </p:sp>
      <p:sp>
        <p:nvSpPr>
          <p:cNvPr id="512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9" y="2474921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199" tIns="147100" rIns="294199" bIns="1471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126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5" y="3511556"/>
            <a:ext cx="3624263" cy="26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4199" tIns="147100" rIns="294199" bIns="1471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pic>
        <p:nvPicPr>
          <p:cNvPr id="5127" name="Picture 15" descr="Logo_Powerpoint_pos_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20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39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5pPr>
      <a:lvl6pPr marL="444682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6pPr>
      <a:lvl7pPr marL="889364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7pPr>
      <a:lvl8pPr marL="1334046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8pPr>
      <a:lvl9pPr marL="1778727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indent="15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15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5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5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5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445750" indent="-222341" algn="l" defTabSz="88936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0432" indent="-222341" algn="l" defTabSz="88936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5114" indent="-222341" algn="l" defTabSz="88936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79796" indent="-222341" algn="l" defTabSz="88936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4682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89364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4046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78727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3409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68091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2773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57455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6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199" tIns="147100" rIns="294199" bIns="147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6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199" tIns="147100" rIns="294199" bIns="147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3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94199" tIns="147100" rIns="294199" bIns="1471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6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56AA1E-C5FB-4203-ABD1-25842EA43349}" type="datetime1">
              <a:rPr lang="nl-NL" smtClean="0">
                <a:latin typeface="Verdana" pitchFamily="34" charset="0"/>
              </a:rPr>
              <a:pPr>
                <a:defRPr/>
              </a:pPr>
              <a:t>14-3-2024</a:t>
            </a:fld>
            <a:endParaRPr lang="nl-NL">
              <a:latin typeface="Verdana" pitchFamily="34" charset="0"/>
            </a:endParaRP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4" y="6369056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94199" tIns="147100" rIns="294199" bIns="1471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6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>
              <a:latin typeface="Verdana" pitchFamily="34" charset="0"/>
            </a:endParaRP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94199" tIns="147100" rIns="294199" bIns="1471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6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502B18-FC23-44B9-9C29-E3DED0E75658}" type="slidenum">
              <a:rPr lang="nl-NL">
                <a:latin typeface="Verdana" pitchFamily="34" charset="0"/>
              </a:rPr>
              <a:pPr>
                <a:defRPr/>
              </a:pPr>
              <a:t>‹nr.›</a:t>
            </a:fld>
            <a:endParaRPr lang="nl-NL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9" kern="1200">
          <a:solidFill>
            <a:srgbClr val="CC003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9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9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9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9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5pPr>
      <a:lvl6pPr marL="444682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889364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34046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778727" algn="l" rtl="0" eaLnBrk="1" fontAlgn="base" hangingPunct="1">
        <a:spcBef>
          <a:spcPct val="0"/>
        </a:spcBef>
        <a:spcAft>
          <a:spcPct val="0"/>
        </a:spcAft>
        <a:defRPr sz="2539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33511" indent="-333511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48227" indent="-146684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395273" indent="-245502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16070" indent="-21925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789002" indent="-171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445750" indent="-222341" algn="l" defTabSz="889364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890432" indent="-222341" algn="l" defTabSz="889364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335114" indent="-222341" algn="l" defTabSz="889364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779796" indent="-222341" algn="l" defTabSz="889364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4682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89364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4046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78727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3409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68091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2773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57455" algn="l" defTabSz="889364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2" y="1052520"/>
            <a:ext cx="8192691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eHerkenning inloggen bij DUO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2" y="2289485"/>
            <a:ext cx="8192691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488"/>
            <a:ext cx="375285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2 juli 2020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20"/>
            <a:ext cx="375285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65000"/>
                  </a:srgbClr>
                </a:solidFill>
              </a:rPr>
              <a:t>eHerkenning </a:t>
            </a:r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20"/>
            <a:ext cx="3754042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FFFFFF">
                    <a:lumMod val="6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7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eHerkenning inloggen bij DUO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2289485"/>
            <a:ext cx="8192691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488"/>
            <a:ext cx="375285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juli 2020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4"/>
            <a:ext cx="375285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eHerkenning </a:t>
            </a:r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4"/>
            <a:ext cx="3754042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788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7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  <p:sldLayoutId id="2147483973" r:id="rId20"/>
    <p:sldLayoutId id="2147483974" r:id="rId21"/>
    <p:sldLayoutId id="2147483975" r:id="rId22"/>
    <p:sldLayoutId id="2147483976" r:id="rId23"/>
    <p:sldLayoutId id="2147483977" r:id="rId24"/>
    <p:sldLayoutId id="2147483978" r:id="rId25"/>
    <p:sldLayoutId id="2147483979" r:id="rId26"/>
    <p:sldLayoutId id="2147483980" r:id="rId27"/>
    <p:sldLayoutId id="2147483981" r:id="rId28"/>
    <p:sldLayoutId id="2147483982" r:id="rId29"/>
    <p:sldLayoutId id="2147483983" r:id="rId30"/>
    <p:sldLayoutId id="2147483984" r:id="rId31"/>
    <p:sldLayoutId id="2147483985" r:id="rId32"/>
    <p:sldLayoutId id="2147483986" r:id="rId33"/>
    <p:sldLayoutId id="2147483987" r:id="rId34"/>
    <p:sldLayoutId id="2147483988" r:id="rId35"/>
    <p:sldLayoutId id="2147483989" r:id="rId36"/>
    <p:sldLayoutId id="2147483990" r:id="rId37"/>
    <p:sldLayoutId id="2147483991" r:id="rId3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6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300">
          <p15:clr>
            <a:srgbClr val="F26B43"/>
          </p15:clr>
        </p15:guide>
        <p15:guide id="12" pos="3096">
          <p15:clr>
            <a:srgbClr val="F26B43"/>
          </p15:clr>
        </p15:guide>
        <p15:guide id="13" pos="2664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346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  <a:p>
            <a:pPr lvl="0"/>
            <a:r>
              <a:rPr lang="nl-NL" dirty="0"/>
              <a:t>blabla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963C4-9F14-48A0-A544-94BF951406E1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14-3-2024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7F7F7F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7F7F7F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F4993-6E08-4458-ACB0-7A3B2DD1208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7F7F7F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40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  <p:sldLayoutId id="214748408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3CCFF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62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363538" algn="l" defTabSz="914400" rtl="0" eaLnBrk="1" latinLnBrk="0" hangingPunct="1">
        <a:lnSpc>
          <a:spcPct val="90000"/>
        </a:lnSpc>
        <a:spcBef>
          <a:spcPts val="500"/>
        </a:spcBef>
        <a:buClr>
          <a:srgbClr val="33CCFF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wijsdata.duo.nl/datase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.nl/le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rio@duo.n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92723" y="5013176"/>
            <a:ext cx="7958553" cy="699291"/>
          </a:xfrm>
        </p:spPr>
        <p:txBody>
          <a:bodyPr/>
          <a:lstStyle/>
          <a:p>
            <a:r>
              <a:rPr lang="nl-NL" dirty="0"/>
              <a:t>Martine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592723" y="2420888"/>
            <a:ext cx="7958553" cy="2427477"/>
          </a:xfrm>
        </p:spPr>
        <p:txBody>
          <a:bodyPr/>
          <a:lstStyle/>
          <a:p>
            <a:r>
              <a:rPr lang="nl-NL" sz="4400" dirty="0"/>
              <a:t>Stand van zaken vervanging CROHO door </a:t>
            </a:r>
          </a:p>
          <a:p>
            <a:r>
              <a:rPr lang="nl-NL" sz="4400" dirty="0"/>
              <a:t>LEO ho en RIO</a:t>
            </a:r>
          </a:p>
        </p:txBody>
      </p:sp>
    </p:spTree>
    <p:extLst>
      <p:ext uri="{BB962C8B-B14F-4D97-AF65-F5344CB8AC3E}">
        <p14:creationId xmlns:p14="http://schemas.microsoft.com/office/powerpoint/2010/main" val="302517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CROHO </a:t>
            </a:r>
            <a:r>
              <a:rPr lang="nl-NL" dirty="0">
                <a:sym typeface="Wingdings" panose="05000000000000000000" pitchFamily="2" charset="2"/>
              </a:rPr>
              <a:t> RIO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7992888" cy="5400625"/>
          </a:xfrm>
        </p:spPr>
        <p:txBody>
          <a:bodyPr>
            <a:normAutofit fontScale="85000" lnSpcReduction="10000"/>
          </a:bodyPr>
          <a:lstStyle/>
          <a:p>
            <a:r>
              <a:rPr lang="nl-NL" sz="2600" b="0" dirty="0"/>
              <a:t>Erkenningen overzicht ho </a:t>
            </a:r>
          </a:p>
          <a:p>
            <a:endParaRPr lang="nl-NL" sz="2600" b="0" dirty="0">
              <a:sym typeface="Wingdings" panose="05000000000000000000" pitchFamily="2" charset="2"/>
            </a:endParaRPr>
          </a:p>
          <a:p>
            <a:pPr marL="919163" lvl="1" indent="-457200"/>
            <a:r>
              <a:rPr lang="nl-NL" sz="2600" dirty="0"/>
              <a:t>vervanging CROHO downloadbestand </a:t>
            </a:r>
          </a:p>
          <a:p>
            <a:endParaRPr lang="nl-NL" sz="2600" b="0" dirty="0"/>
          </a:p>
          <a:p>
            <a:pPr marL="919163" lvl="1" indent="-457200"/>
            <a:r>
              <a:rPr lang="nl-NL" sz="2600" b="0" dirty="0">
                <a:sym typeface="Wingdings" panose="05000000000000000000" pitchFamily="2" charset="2"/>
              </a:rPr>
              <a:t>op korte termijn beschikbaar via </a:t>
            </a:r>
            <a:r>
              <a:rPr lang="nl-NL" sz="2600" b="0" dirty="0">
                <a:sym typeface="Wingdings" panose="05000000000000000000" pitchFamily="2" charset="2"/>
                <a:hlinkClick r:id="rId3"/>
              </a:rPr>
              <a:t>https://onderwijsdata.duo.nl/datasets</a:t>
            </a:r>
            <a:r>
              <a:rPr lang="nl-NL" sz="2600" b="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dirty="0">
              <a:sym typeface="Wingdings" panose="05000000000000000000" pitchFamily="2" charset="2"/>
            </a:endParaRPr>
          </a:p>
          <a:p>
            <a:pPr marL="919163" lvl="1" indent="-457200"/>
            <a:r>
              <a:rPr lang="nl-NL" sz="2600" b="0" dirty="0">
                <a:sym typeface="Wingdings" panose="05000000000000000000" pitchFamily="2" charset="2"/>
              </a:rPr>
              <a:t>CROHO downloadbestand blijft tijdelijk nog beschikbaar</a:t>
            </a:r>
          </a:p>
          <a:p>
            <a:pPr marL="1163638" lvl="2" indent="-457200"/>
            <a:r>
              <a:rPr lang="nl-NL" sz="2600" b="0" dirty="0">
                <a:sym typeface="Wingdings" panose="05000000000000000000" pitchFamily="2" charset="2"/>
              </a:rPr>
              <a:t>eerst duidelijkheid t.a.v. ‘datum einde instroom’ nodig</a:t>
            </a:r>
          </a:p>
          <a:p>
            <a:pPr marL="1163638" lvl="2" indent="-457200"/>
            <a:r>
              <a:rPr lang="nl-NL" sz="2600" dirty="0">
                <a:sym typeface="Wingdings" panose="05000000000000000000" pitchFamily="2" charset="2"/>
              </a:rPr>
              <a:t>d</a:t>
            </a:r>
            <a:r>
              <a:rPr lang="nl-NL" sz="2600" b="0" dirty="0">
                <a:sym typeface="Wingdings" panose="05000000000000000000" pitchFamily="2" charset="2"/>
              </a:rPr>
              <a:t>aarna CROHO downloadbestand 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dirty="0">
              <a:sym typeface="Wingdings" panose="05000000000000000000" pitchFamily="2" charset="2"/>
            </a:endParaRPr>
          </a:p>
          <a:p>
            <a:pPr marL="919163" lvl="1" indent="-457200"/>
            <a:r>
              <a:rPr lang="nl-NL" sz="2600" b="0" dirty="0">
                <a:sym typeface="Wingdings" panose="05000000000000000000" pitchFamily="2" charset="2"/>
              </a:rPr>
              <a:t>laatste versie van CROHO downloadbestand blijft beschikbaar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dirty="0">
              <a:sym typeface="Wingdings" panose="05000000000000000000" pitchFamily="2" charset="2"/>
            </a:endParaRPr>
          </a:p>
          <a:p>
            <a:pPr marL="919163" lvl="1" indent="-457200"/>
            <a:r>
              <a:rPr lang="nl-NL" sz="2600" b="0" dirty="0">
                <a:sym typeface="Wingdings" panose="05000000000000000000" pitchFamily="2" charset="2"/>
              </a:rPr>
              <a:t>communicatie volgt</a:t>
            </a:r>
            <a:endParaRPr lang="nl-NL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90667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aCROHO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2800" dirty="0"/>
              <a:t> LEO ho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7992888" cy="54006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dirty="0"/>
              <a:t>Toets Nieuwe Opleiding</a:t>
            </a:r>
          </a:p>
          <a:p>
            <a:pPr marL="804863" lvl="1" indent="-342900"/>
            <a:r>
              <a:rPr lang="nl-NL" sz="2400" dirty="0"/>
              <a:t>ketentestbevindingen geprioriteerd</a:t>
            </a:r>
          </a:p>
          <a:p>
            <a:pPr marL="804863" lvl="1" indent="-342900"/>
            <a:r>
              <a:rPr lang="nl-NL" sz="2400" b="0" dirty="0"/>
              <a:t>realisatie ketentestbevindingen </a:t>
            </a:r>
            <a:r>
              <a:rPr lang="nl-NL" sz="2400" dirty="0"/>
              <a:t>gestart</a:t>
            </a:r>
            <a:endParaRPr lang="nl-NL" sz="2400" b="0" dirty="0"/>
          </a:p>
          <a:p>
            <a:pPr marL="804863" lvl="1" indent="-342900"/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/>
              <a:t>Wijzigen</a:t>
            </a:r>
          </a:p>
          <a:p>
            <a:pPr marL="804863" lvl="1" indent="-342900"/>
            <a:r>
              <a:rPr lang="nl-NL" sz="2400" dirty="0"/>
              <a:t>realisatie gestart</a:t>
            </a:r>
          </a:p>
          <a:p>
            <a:pPr marL="804863" lvl="1" indent="-342900"/>
            <a:r>
              <a:rPr lang="nl-NL" sz="2400" dirty="0"/>
              <a:t>wijzigen blijkt complexer en groter dan verwacht</a:t>
            </a:r>
          </a:p>
          <a:p>
            <a:pPr marL="804863" lvl="1" indent="-342900"/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/>
              <a:t>Beëindigen</a:t>
            </a:r>
          </a:p>
          <a:p>
            <a:pPr marL="804863" lvl="1" indent="-342900"/>
            <a:r>
              <a:rPr lang="nl-NL" sz="2400" b="0" dirty="0"/>
              <a:t>realisatie gestart</a:t>
            </a:r>
          </a:p>
          <a:p>
            <a:pPr marL="804863" lvl="1" indent="-342900"/>
            <a:r>
              <a:rPr lang="nl-NL" sz="2400" b="0" dirty="0"/>
              <a:t>heel eind gevorderd</a:t>
            </a:r>
          </a:p>
          <a:p>
            <a:pPr marL="804863" lvl="1" indent="-342900"/>
            <a:endParaRPr lang="nl-NL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dirty="0"/>
              <a:t>Koppeling NVAO</a:t>
            </a:r>
          </a:p>
          <a:p>
            <a:pPr marL="804863" lvl="1" indent="-342900"/>
            <a:r>
              <a:rPr lang="nl-NL" sz="2400" b="0" dirty="0"/>
              <a:t>afstemming loopt</a:t>
            </a:r>
          </a:p>
          <a:p>
            <a:pPr marL="804863" lvl="1" indent="-342900"/>
            <a:r>
              <a:rPr lang="nl-NL" sz="2400" dirty="0"/>
              <a:t>planning wordt afgestemd</a:t>
            </a:r>
          </a:p>
          <a:p>
            <a:pPr lvl="1" indent="0">
              <a:buNone/>
            </a:pPr>
            <a:endParaRPr lang="nl-NL" sz="2400" b="0" dirty="0"/>
          </a:p>
        </p:txBody>
      </p:sp>
    </p:spTree>
    <p:extLst>
      <p:ext uri="{BB962C8B-B14F-4D97-AF65-F5344CB8AC3E}">
        <p14:creationId xmlns:p14="http://schemas.microsoft.com/office/powerpoint/2010/main" val="337883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aCROHO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2800" dirty="0"/>
              <a:t> LEO ho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7992888" cy="54006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600" b="0" dirty="0"/>
          </a:p>
          <a:p>
            <a:r>
              <a:rPr lang="nl-NL" sz="2600" b="0" dirty="0"/>
              <a:t>Planning</a:t>
            </a:r>
          </a:p>
          <a:p>
            <a:pPr lvl="1" indent="0">
              <a:buNone/>
            </a:pPr>
            <a:endParaRPr lang="nl-NL" sz="2400" dirty="0"/>
          </a:p>
          <a:p>
            <a:pPr marL="804863" lvl="1" indent="-342900"/>
            <a:r>
              <a:rPr lang="nl-NL" sz="2400" dirty="0"/>
              <a:t>wijzigen complexer en groter dan verwacht</a:t>
            </a:r>
          </a:p>
          <a:p>
            <a:pPr marL="804863" lvl="1" indent="-342900"/>
            <a:r>
              <a:rPr lang="nl-NL" sz="2400" dirty="0"/>
              <a:t>ketentestbevindingen</a:t>
            </a:r>
          </a:p>
          <a:p>
            <a:pPr marL="804863" lvl="1" indent="-342900"/>
            <a:r>
              <a:rPr lang="nl-NL" sz="2400" dirty="0"/>
              <a:t>wens om nieuwe opleidingseenheid niet in RIO aan te maken maar in LEO ho</a:t>
            </a:r>
          </a:p>
          <a:p>
            <a:pPr lvl="1" indent="0">
              <a:buNone/>
            </a:pPr>
            <a:endParaRPr lang="nl-NL" sz="2400" dirty="0"/>
          </a:p>
          <a:p>
            <a:pPr marL="804863" lvl="1" indent="-342900">
              <a:buFont typeface="Wingdings" panose="05000000000000000000" pitchFamily="2" charset="2"/>
              <a:buChar char="à"/>
            </a:pPr>
            <a:r>
              <a:rPr lang="nl-NL" sz="2400" dirty="0">
                <a:sym typeface="Wingdings" panose="05000000000000000000" pitchFamily="2" charset="2"/>
              </a:rPr>
              <a:t>schuiven in de planning</a:t>
            </a:r>
          </a:p>
          <a:p>
            <a:pPr marL="804863" lvl="1" indent="-342900">
              <a:buFont typeface="Wingdings" panose="05000000000000000000" pitchFamily="2" charset="2"/>
              <a:buChar char="à"/>
            </a:pPr>
            <a:r>
              <a:rPr lang="nl-NL" sz="2400" dirty="0"/>
              <a:t>analyse op de mogelijkheden vindt plaats</a:t>
            </a:r>
          </a:p>
          <a:p>
            <a:pPr marL="804863" lvl="1" indent="-342900">
              <a:buFont typeface="Wingdings" panose="05000000000000000000" pitchFamily="2" charset="2"/>
              <a:buChar char="à"/>
            </a:pPr>
            <a:r>
              <a:rPr lang="nl-NL" sz="2400" dirty="0"/>
              <a:t>meer info volgt</a:t>
            </a:r>
          </a:p>
          <a:p>
            <a:pPr marL="804863" lvl="1" indent="-342900">
              <a:buFont typeface="Wingdings" panose="05000000000000000000" pitchFamily="2" charset="2"/>
              <a:buChar char="à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8890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Informeren en betrekken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8604448" cy="5400625"/>
          </a:xfrm>
        </p:spPr>
        <p:txBody>
          <a:bodyPr numCol="2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0" dirty="0"/>
              <a:t>webpagina LEO ho </a:t>
            </a:r>
          </a:p>
          <a:p>
            <a:endParaRPr lang="nl-NL" sz="2600" b="0" dirty="0">
              <a:hlinkClick r:id="rId3"/>
            </a:endParaRPr>
          </a:p>
          <a:p>
            <a:pPr algn="ctr"/>
            <a:r>
              <a:rPr lang="nl-NL" sz="2600" b="0" dirty="0">
                <a:hlinkClick r:id="rId3"/>
              </a:rPr>
              <a:t>https://www.duo.nl/leo/</a:t>
            </a:r>
            <a:r>
              <a:rPr lang="nl-NL" sz="2600" b="0" dirty="0"/>
              <a:t> </a:t>
            </a:r>
          </a:p>
          <a:p>
            <a:pPr algn="ctr"/>
            <a:endParaRPr lang="nl-NL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0" dirty="0"/>
              <a:t>informatie Erkenningen overzicht ho volgt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0" dirty="0">
                <a:sym typeface="Wingdings" panose="05000000000000000000" pitchFamily="2" charset="2"/>
              </a:rPr>
              <a:t>informatiesessie  einde Q1 2024, na realisatie beëindigen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600" b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279E127-3325-8B3B-7F89-373626D1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964" y="252028"/>
            <a:ext cx="4213237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Vragen?</a:t>
            </a:r>
            <a:endParaRPr lang="nl-NL" sz="28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B8A51B71-2948-4DBE-9F03-49F543A9B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484784"/>
            <a:ext cx="7992888" cy="4896569"/>
          </a:xfrm>
        </p:spPr>
        <p:txBody>
          <a:bodyPr>
            <a:normAutofit/>
          </a:bodyPr>
          <a:lstStyle/>
          <a:p>
            <a:r>
              <a:rPr lang="nl-NL" sz="2400" b="0" dirty="0"/>
              <a:t>Helpdesk RIO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2400" dirty="0"/>
              <a:t>050-5997738, optie 3, op werkdagen van 9.00 – 13.00 uur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hlinkClick r:id="rId2"/>
              </a:rPr>
              <a:t>rio@duo.nl</a:t>
            </a:r>
            <a:r>
              <a:rPr lang="nl-NL" sz="2400" dirty="0"/>
              <a:t> </a:t>
            </a:r>
          </a:p>
          <a:p>
            <a:pPr marL="804863" lvl="1" indent="-342900"/>
            <a:endParaRPr lang="nl-NL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600" dirty="0"/>
          </a:p>
        </p:txBody>
      </p:sp>
      <p:pic>
        <p:nvPicPr>
          <p:cNvPr id="3" name="Picture 2" descr="Heb je een prangende vraag? Stel hem aan KIJK! - KIJK Magazine">
            <a:extLst>
              <a:ext uri="{FF2B5EF4-FFF2-40B4-BE49-F238E27FC236}">
                <a16:creationId xmlns:a16="http://schemas.microsoft.com/office/drawing/2014/main" id="{6F53369E-FCD7-C19D-2D98-172F53B4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41" y="3429000"/>
            <a:ext cx="4210117" cy="23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19417"/>
      </p:ext>
    </p:extLst>
  </p:cSld>
  <p:clrMapOvr>
    <a:masterClrMapping/>
  </p:clrMapOvr>
</p:sld>
</file>

<file path=ppt/theme/theme1.xml><?xml version="1.0" encoding="utf-8"?>
<a:theme xmlns:a="http://schemas.openxmlformats.org/drawingml/2006/main" name="1_Aangepast ontwerp">
  <a:themeElements>
    <a:clrScheme name="HO-Ketenoverleg">
      <a:dk1>
        <a:srgbClr val="7F7F7F"/>
      </a:dk1>
      <a:lt1>
        <a:sysClr val="window" lastClr="FFFFFF"/>
      </a:lt1>
      <a:dk2>
        <a:srgbClr val="44546A"/>
      </a:dk2>
      <a:lt2>
        <a:srgbClr val="FFFFFF"/>
      </a:lt2>
      <a:accent1>
        <a:srgbClr val="33CCFF"/>
      </a:accent1>
      <a:accent2>
        <a:srgbClr val="98CC33"/>
      </a:accent2>
      <a:accent3>
        <a:srgbClr val="D5EAAC"/>
      </a:accent3>
      <a:accent4>
        <a:srgbClr val="B3EBFF"/>
      </a:accent4>
      <a:accent5>
        <a:srgbClr val="0078A2"/>
      </a:accent5>
      <a:accent6>
        <a:srgbClr val="475E18"/>
      </a:accent6>
      <a:hlink>
        <a:srgbClr val="98CC33"/>
      </a:hlink>
      <a:folHlink>
        <a:srgbClr val="33CCFF"/>
      </a:folHlink>
    </a:clrScheme>
    <a:fontScheme name="Studielink lettertyp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1214 HO-Ketenoverleg template" id="{08AD522E-8E84-4C5E-9FA5-EE7C315CDA84}" vid="{0774B25B-C13F-48C0-A14D-EBC95D1DB569}"/>
    </a:ext>
  </a:extLst>
</a:theme>
</file>

<file path=ppt/theme/theme10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HO-Ketenoverleg">
      <a:dk1>
        <a:srgbClr val="7F7F7F"/>
      </a:dk1>
      <a:lt1>
        <a:sysClr val="window" lastClr="FFFFFF"/>
      </a:lt1>
      <a:dk2>
        <a:srgbClr val="44546A"/>
      </a:dk2>
      <a:lt2>
        <a:srgbClr val="FFFFFF"/>
      </a:lt2>
      <a:accent1>
        <a:srgbClr val="33CCFF"/>
      </a:accent1>
      <a:accent2>
        <a:srgbClr val="98CC33"/>
      </a:accent2>
      <a:accent3>
        <a:srgbClr val="D5EAAC"/>
      </a:accent3>
      <a:accent4>
        <a:srgbClr val="B3EBFF"/>
      </a:accent4>
      <a:accent5>
        <a:srgbClr val="0078A2"/>
      </a:accent5>
      <a:accent6>
        <a:srgbClr val="475E18"/>
      </a:accent6>
      <a:hlink>
        <a:srgbClr val="98CC33"/>
      </a:hlink>
      <a:folHlink>
        <a:srgbClr val="33CCFF"/>
      </a:folHlink>
    </a:clrScheme>
    <a:fontScheme name="Studielink lettertyp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1214 HO-Ketenoverleg template" id="{08AD522E-8E84-4C5E-9FA5-EE7C315CDA84}" vid="{0774B25B-C13F-48C0-A14D-EBC95D1DB569}"/>
    </a:ext>
  </a:extLst>
</a:theme>
</file>

<file path=ppt/theme/theme3.xml><?xml version="1.0" encoding="utf-8"?>
<a:theme xmlns:a="http://schemas.openxmlformats.org/drawingml/2006/main" name="3_Aangepast ontwerp">
  <a:themeElements>
    <a:clrScheme name="HO-Ketenoverleg">
      <a:dk1>
        <a:srgbClr val="7F7F7F"/>
      </a:dk1>
      <a:lt1>
        <a:sysClr val="window" lastClr="FFFFFF"/>
      </a:lt1>
      <a:dk2>
        <a:srgbClr val="44546A"/>
      </a:dk2>
      <a:lt2>
        <a:srgbClr val="FFFFFF"/>
      </a:lt2>
      <a:accent1>
        <a:srgbClr val="33CCFF"/>
      </a:accent1>
      <a:accent2>
        <a:srgbClr val="98CC33"/>
      </a:accent2>
      <a:accent3>
        <a:srgbClr val="D5EAAC"/>
      </a:accent3>
      <a:accent4>
        <a:srgbClr val="B3EBFF"/>
      </a:accent4>
      <a:accent5>
        <a:srgbClr val="0078A2"/>
      </a:accent5>
      <a:accent6>
        <a:srgbClr val="475E18"/>
      </a:accent6>
      <a:hlink>
        <a:srgbClr val="98CC33"/>
      </a:hlink>
      <a:folHlink>
        <a:srgbClr val="33CCFF"/>
      </a:folHlink>
    </a:clrScheme>
    <a:fontScheme name="Studielink lettertyp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1214 HO-Ketenoverleg template" id="{08AD522E-8E84-4C5E-9FA5-EE7C315CDA84}" vid="{0774B25B-C13F-48C0-A14D-EBC95D1DB569}"/>
    </a:ext>
  </a:extLst>
</a:theme>
</file>

<file path=ppt/theme/theme4.xml><?xml version="1.0" encoding="utf-8"?>
<a:theme xmlns:a="http://schemas.openxmlformats.org/drawingml/2006/main" name="Thema DUO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6ED9AD"/>
      </a:accent1>
      <a:accent2>
        <a:srgbClr val="046F96"/>
      </a:accent2>
      <a:accent3>
        <a:srgbClr val="FFFFFF"/>
      </a:accent3>
      <a:accent4>
        <a:srgbClr val="000000"/>
      </a:accent4>
      <a:accent5>
        <a:srgbClr val="BAE9D3"/>
      </a:accent5>
      <a:accent6>
        <a:srgbClr val="036487"/>
      </a:accent6>
      <a:hlink>
        <a:srgbClr val="9ACCD4"/>
      </a:hlink>
      <a:folHlink>
        <a:srgbClr val="ED8FBB"/>
      </a:folHlink>
    </a:clrScheme>
    <a:fontScheme name="LNV_DR_ CORP_NEDERLANDS_LE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LNV_DR_ CORP_NEDERLANDS_LEE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NV_DR_ CORP_NEDERLANDS_LEE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NV_DR_ CORP_NEDERLANDS_LEE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 DUO" id="{E75A544B-5FC5-42C4-9848-657F57984B20}" vid="{1B934D8B-4AEC-412A-8423-4BDC25B9535D}"/>
    </a:ext>
  </a:extLst>
</a:theme>
</file>

<file path=ppt/theme/theme5.xml><?xml version="1.0" encoding="utf-8"?>
<a:theme xmlns:a="http://schemas.openxmlformats.org/drawingml/2006/main" name="2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ijkshuisstijl Violet">
  <a:themeElements>
    <a:clrScheme name="HEMELBLAUW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O Template_1920_1080" id="{1E903E55-C669-4542-B241-78B99CAEFCF9}" vid="{39740436-5A53-8245-8EA9-72F8449CB185}"/>
    </a:ext>
  </a:extLst>
</a:theme>
</file>

<file path=ppt/theme/theme7.xml><?xml version="1.0" encoding="utf-8"?>
<a:theme xmlns:a="http://schemas.openxmlformats.org/drawingml/2006/main" name="3_Rijkshuisstijl Violet">
  <a:themeElements>
    <a:clrScheme name="HEMELBLAUW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O Template_1920_1080" id="{1E903E55-C669-4542-B241-78B99CAEFCF9}" vid="{39740436-5A53-8245-8EA9-72F8449CB185}"/>
    </a:ext>
  </a:extLst>
</a:theme>
</file>

<file path=ppt/theme/theme8.xml><?xml version="1.0" encoding="utf-8"?>
<a:theme xmlns:a="http://schemas.openxmlformats.org/drawingml/2006/main" name="4_Aangepast ontwerp">
  <a:themeElements>
    <a:clrScheme name="HO-Ketenoverleg">
      <a:dk1>
        <a:srgbClr val="7F7F7F"/>
      </a:dk1>
      <a:lt1>
        <a:sysClr val="window" lastClr="FFFFFF"/>
      </a:lt1>
      <a:dk2>
        <a:srgbClr val="44546A"/>
      </a:dk2>
      <a:lt2>
        <a:srgbClr val="FFFFFF"/>
      </a:lt2>
      <a:accent1>
        <a:srgbClr val="33CCFF"/>
      </a:accent1>
      <a:accent2>
        <a:srgbClr val="98CC33"/>
      </a:accent2>
      <a:accent3>
        <a:srgbClr val="D5EAAC"/>
      </a:accent3>
      <a:accent4>
        <a:srgbClr val="B3EBFF"/>
      </a:accent4>
      <a:accent5>
        <a:srgbClr val="0078A2"/>
      </a:accent5>
      <a:accent6>
        <a:srgbClr val="475E18"/>
      </a:accent6>
      <a:hlink>
        <a:srgbClr val="98CC33"/>
      </a:hlink>
      <a:folHlink>
        <a:srgbClr val="33CCFF"/>
      </a:folHlink>
    </a:clrScheme>
    <a:fontScheme name="Studielink lettertyp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1214 HO-Ketenoverleg template" id="{08AD522E-8E84-4C5E-9FA5-EE7C315CDA84}" vid="{0774B25B-C13F-48C0-A14D-EBC95D1DB569}"/>
    </a:ext>
  </a:ext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190418 HO-Ketenoverleg template</Template>
  <TotalTime>585</TotalTime>
  <Words>196</Words>
  <Application>Microsoft Office PowerPoint</Application>
  <PresentationFormat>Diavoorstelling (4:3)</PresentationFormat>
  <Paragraphs>63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8</vt:i4>
      </vt:variant>
      <vt:variant>
        <vt:lpstr>Diatitels</vt:lpstr>
      </vt:variant>
      <vt:variant>
        <vt:i4>6</vt:i4>
      </vt:variant>
    </vt:vector>
  </HeadingPairs>
  <TitlesOfParts>
    <vt:vector size="21" baseType="lpstr">
      <vt:lpstr>Arial</vt:lpstr>
      <vt:lpstr>Arial Narrow</vt:lpstr>
      <vt:lpstr>AvenirNext LT Pro Bold</vt:lpstr>
      <vt:lpstr>Calibri</vt:lpstr>
      <vt:lpstr>Courier New</vt:lpstr>
      <vt:lpstr>Verdana</vt:lpstr>
      <vt:lpstr>Wingdings</vt:lpstr>
      <vt:lpstr>1_Aangepast ontwerp</vt:lpstr>
      <vt:lpstr>2_Aangepast ontwerp</vt:lpstr>
      <vt:lpstr>3_Aangepast ontwerp</vt:lpstr>
      <vt:lpstr>Thema DUO</vt:lpstr>
      <vt:lpstr>2_Standaardontwerp</vt:lpstr>
      <vt:lpstr>Rijkshuisstijl Violet</vt:lpstr>
      <vt:lpstr>3_Rijkshuisstijl Violet</vt:lpstr>
      <vt:lpstr>4_Aangepast ontwerp</vt:lpstr>
      <vt:lpstr>PowerPoint-presentatie</vt:lpstr>
      <vt:lpstr>CROHO  RIO</vt:lpstr>
      <vt:lpstr>aCROHO  LEO ho</vt:lpstr>
      <vt:lpstr>aCROHO  LEO ho</vt:lpstr>
      <vt:lpstr>Informeren en betrekken</vt:lpstr>
      <vt:lpstr>Vragen?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Janis Riekhoff</dc:creator>
  <cp:lastModifiedBy>Dijken, Henk van</cp:lastModifiedBy>
  <cp:revision>483</cp:revision>
  <cp:lastPrinted>2019-10-07T14:41:06Z</cp:lastPrinted>
  <dcterms:created xsi:type="dcterms:W3CDTF">2019-04-18T13:20:01Z</dcterms:created>
  <dcterms:modified xsi:type="dcterms:W3CDTF">2024-03-14T12:03:11Z</dcterms:modified>
</cp:coreProperties>
</file>